
<file path=[Content_Types].xml><?xml version="1.0" encoding="utf-8"?>
<Types xmlns="http://schemas.openxmlformats.org/package/2006/content-types"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405" r:id="rId3"/>
    <p:sldId id="389" r:id="rId4"/>
    <p:sldId id="406" r:id="rId5"/>
    <p:sldId id="408" r:id="rId6"/>
    <p:sldId id="409" r:id="rId7"/>
    <p:sldId id="410" r:id="rId8"/>
    <p:sldId id="411" r:id="rId9"/>
    <p:sldId id="412" r:id="rId10"/>
    <p:sldId id="413" r:id="rId11"/>
    <p:sldId id="392" r:id="rId12"/>
    <p:sldId id="414" r:id="rId13"/>
    <p:sldId id="415" r:id="rId14"/>
    <p:sldId id="416" r:id="rId15"/>
    <p:sldId id="417" r:id="rId16"/>
    <p:sldId id="418" r:id="rId17"/>
  </p:sldIdLst>
  <p:sldSz cx="12188825" cy="6858000"/>
  <p:notesSz cx="6858000" cy="9144000"/>
  <p:defaultTextStyle>
    <a:defPPr>
      <a:defRPr lang="en-US"/>
    </a:defPPr>
    <a:lvl1pPr marL="0" algn="l" defTabSz="122872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4680" algn="l" defTabSz="122872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8725" algn="l" defTabSz="122872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43405" algn="l" defTabSz="122872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57450" algn="l" defTabSz="122872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72130" algn="l" defTabSz="122872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86810" algn="l" defTabSz="122872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00855" algn="l" defTabSz="122872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15535" algn="l" defTabSz="122872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603B"/>
    <a:srgbClr val="B75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howGuides="1">
      <p:cViewPr varScale="1">
        <p:scale>
          <a:sx n="73" d="100"/>
          <a:sy n="73" d="100"/>
        </p:scale>
        <p:origin x="60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A6634-C256-4E54-B045-0FC968CE322C}" type="datetimeFigureOut">
              <a:rPr lang="vi-VN" smtClean="0"/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9D81D-7D9F-44D6-A978-01A67BB375E2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0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4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8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3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57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72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86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00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15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0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6" y="4406904"/>
            <a:ext cx="10360501" cy="1362075"/>
          </a:xfrm>
        </p:spPr>
        <p:txBody>
          <a:bodyPr anchor="t"/>
          <a:lstStyle>
            <a:lvl1pPr algn="l">
              <a:defRPr sz="55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6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468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872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8434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5745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7213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8681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008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1553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4"/>
            <a:ext cx="5383398" cy="4525963"/>
          </a:xfrm>
        </p:spPr>
        <p:txBody>
          <a:bodyPr/>
          <a:lstStyle>
            <a:lvl1pPr>
              <a:defRPr sz="39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4"/>
            <a:ext cx="5383398" cy="4525963"/>
          </a:xfrm>
        </p:spPr>
        <p:txBody>
          <a:bodyPr/>
          <a:lstStyle>
            <a:lvl1pPr>
              <a:defRPr sz="39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6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4680" indent="0">
              <a:buNone/>
              <a:defRPr sz="2700" b="1"/>
            </a:lvl2pPr>
            <a:lvl3pPr marL="1228725" indent="0">
              <a:buNone/>
              <a:defRPr sz="2400" b="1"/>
            </a:lvl3pPr>
            <a:lvl4pPr marL="1843405" indent="0">
              <a:buNone/>
              <a:defRPr sz="2300" b="1"/>
            </a:lvl4pPr>
            <a:lvl5pPr marL="2457450" indent="0">
              <a:buNone/>
              <a:defRPr sz="2300" b="1"/>
            </a:lvl5pPr>
            <a:lvl6pPr marL="3072130" indent="0">
              <a:buNone/>
              <a:defRPr sz="2300" b="1"/>
            </a:lvl6pPr>
            <a:lvl7pPr marL="3686810" indent="0">
              <a:buNone/>
              <a:defRPr sz="2300" b="1"/>
            </a:lvl7pPr>
            <a:lvl8pPr marL="4300855" indent="0">
              <a:buNone/>
              <a:defRPr sz="2300" b="1"/>
            </a:lvl8pPr>
            <a:lvl9pPr marL="4915535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7" y="1535116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4680" indent="0">
              <a:buNone/>
              <a:defRPr sz="2700" b="1"/>
            </a:lvl2pPr>
            <a:lvl3pPr marL="1228725" indent="0">
              <a:buNone/>
              <a:defRPr sz="2400" b="1"/>
            </a:lvl3pPr>
            <a:lvl4pPr marL="1843405" indent="0">
              <a:buNone/>
              <a:defRPr sz="2300" b="1"/>
            </a:lvl4pPr>
            <a:lvl5pPr marL="2457450" indent="0">
              <a:buNone/>
              <a:defRPr sz="2300" b="1"/>
            </a:lvl5pPr>
            <a:lvl6pPr marL="3072130" indent="0">
              <a:buNone/>
              <a:defRPr sz="2300" b="1"/>
            </a:lvl6pPr>
            <a:lvl7pPr marL="3686810" indent="0">
              <a:buNone/>
              <a:defRPr sz="2300" b="1"/>
            </a:lvl7pPr>
            <a:lvl8pPr marL="4300855" indent="0">
              <a:buNone/>
              <a:defRPr sz="2300" b="1"/>
            </a:lvl8pPr>
            <a:lvl9pPr marL="4915535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7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6" y="273050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6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9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6" y="1435104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14680" indent="0">
              <a:buNone/>
              <a:defRPr sz="1600"/>
            </a:lvl2pPr>
            <a:lvl3pPr marL="1228725" indent="0">
              <a:buNone/>
              <a:defRPr sz="1300"/>
            </a:lvl3pPr>
            <a:lvl4pPr marL="1843405" indent="0">
              <a:buNone/>
              <a:defRPr sz="1200"/>
            </a:lvl4pPr>
            <a:lvl5pPr marL="2457450" indent="0">
              <a:buNone/>
              <a:defRPr sz="1200"/>
            </a:lvl5pPr>
            <a:lvl6pPr marL="3072130" indent="0">
              <a:buNone/>
              <a:defRPr sz="1200"/>
            </a:lvl6pPr>
            <a:lvl7pPr marL="3686810" indent="0">
              <a:buNone/>
              <a:defRPr sz="1200"/>
            </a:lvl7pPr>
            <a:lvl8pPr marL="4300855" indent="0">
              <a:buNone/>
              <a:defRPr sz="1200"/>
            </a:lvl8pPr>
            <a:lvl9pPr marL="491553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1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14680" indent="0">
              <a:buNone/>
              <a:defRPr sz="3900"/>
            </a:lvl2pPr>
            <a:lvl3pPr marL="1228725" indent="0">
              <a:buNone/>
              <a:defRPr sz="3200"/>
            </a:lvl3pPr>
            <a:lvl4pPr marL="1843405" indent="0">
              <a:buNone/>
              <a:defRPr sz="2700"/>
            </a:lvl4pPr>
            <a:lvl5pPr marL="2457450" indent="0">
              <a:buNone/>
              <a:defRPr sz="2700"/>
            </a:lvl5pPr>
            <a:lvl6pPr marL="3072130" indent="0">
              <a:buNone/>
              <a:defRPr sz="2700"/>
            </a:lvl6pPr>
            <a:lvl7pPr marL="3686810" indent="0">
              <a:buNone/>
              <a:defRPr sz="2700"/>
            </a:lvl7pPr>
            <a:lvl8pPr marL="4300855" indent="0">
              <a:buNone/>
              <a:defRPr sz="2700"/>
            </a:lvl8pPr>
            <a:lvl9pPr marL="4915535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42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14680" indent="0">
              <a:buNone/>
              <a:defRPr sz="1600"/>
            </a:lvl2pPr>
            <a:lvl3pPr marL="1228725" indent="0">
              <a:buNone/>
              <a:defRPr sz="1300"/>
            </a:lvl3pPr>
            <a:lvl4pPr marL="1843405" indent="0">
              <a:buNone/>
              <a:defRPr sz="1200"/>
            </a:lvl4pPr>
            <a:lvl5pPr marL="2457450" indent="0">
              <a:buNone/>
              <a:defRPr sz="1200"/>
            </a:lvl5pPr>
            <a:lvl6pPr marL="3072130" indent="0">
              <a:buNone/>
              <a:defRPr sz="1200"/>
            </a:lvl6pPr>
            <a:lvl7pPr marL="3686810" indent="0">
              <a:buNone/>
              <a:defRPr sz="1200"/>
            </a:lvl7pPr>
            <a:lvl8pPr marL="4300855" indent="0">
              <a:buNone/>
              <a:defRPr sz="1200"/>
            </a:lvl8pPr>
            <a:lvl9pPr marL="491553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6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  <a:prstGeom prst="rect">
            <a:avLst/>
          </a:prstGeom>
        </p:spPr>
        <p:txBody>
          <a:bodyPr vert="horz" lIns="122885" tIns="61443" rIns="122885" bIns="61443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4"/>
            <a:ext cx="10969943" cy="4525963"/>
          </a:xfrm>
          <a:prstGeom prst="rect">
            <a:avLst/>
          </a:prstGeom>
        </p:spPr>
        <p:txBody>
          <a:bodyPr vert="horz" lIns="122885" tIns="61443" rIns="122885" bIns="61443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2"/>
            <a:ext cx="2844059" cy="365125"/>
          </a:xfrm>
          <a:prstGeom prst="rect">
            <a:avLst/>
          </a:prstGeom>
        </p:spPr>
        <p:txBody>
          <a:bodyPr vert="horz" lIns="122885" tIns="61443" rIns="122885" bIns="61443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AF971-25D1-411E-8B62-14DAB1AB206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2"/>
            <a:ext cx="3859795" cy="365125"/>
          </a:xfrm>
          <a:prstGeom prst="rect">
            <a:avLst/>
          </a:prstGeom>
        </p:spPr>
        <p:txBody>
          <a:bodyPr vert="horz" lIns="122885" tIns="61443" rIns="122885" bIns="61443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6" y="6356352"/>
            <a:ext cx="2844059" cy="365125"/>
          </a:xfrm>
          <a:prstGeom prst="rect">
            <a:avLst/>
          </a:prstGeom>
        </p:spPr>
        <p:txBody>
          <a:bodyPr vert="horz" lIns="122885" tIns="61443" rIns="122885" bIns="61443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29D7C-6DFF-4048-936F-9650D8E642D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2872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1010" indent="-461010" algn="l" defTabSz="1228725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8220" indent="-384175" algn="l" defTabSz="122872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536065" indent="-307340" algn="l" defTabSz="122872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50745" indent="-307340" algn="l" defTabSz="122872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64790" indent="-307340" algn="l" defTabSz="122872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79470" indent="-307340" algn="l" defTabSz="122872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93515" indent="-307340" algn="l" defTabSz="122872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08195" indent="-307340" algn="l" defTabSz="122872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22875" indent="-307340" algn="l" defTabSz="122872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872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4680" algn="l" defTabSz="122872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8725" algn="l" defTabSz="122872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43405" algn="l" defTabSz="122872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57450" algn="l" defTabSz="122872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72130" algn="l" defTabSz="122872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86810" algn="l" defTabSz="122872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00855" algn="l" defTabSz="122872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15535" algn="l" defTabSz="122872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microsoft.com/office/2007/relationships/media" Target="../media/media3.mp4"/><Relationship Id="rId3" Type="http://schemas.openxmlformats.org/officeDocument/2006/relationships/video" Target="../media/media3.mp4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4212" y="381000"/>
            <a:ext cx="7204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8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Màn Đánh đu cực cao của 2 cha con _ Thể thao truyền thống miền núi (online-video-cutter.com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84212" y="1143000"/>
            <a:ext cx="10820400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Rectangle 48"/>
          <p:cNvSpPr>
            <a:spLocks noChangeArrowheads="1"/>
          </p:cNvSpPr>
          <p:nvPr/>
        </p:nvSpPr>
        <p:spPr bwMode="auto">
          <a:xfrm>
            <a:off x="710393" y="456069"/>
            <a:ext cx="69305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768350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FFFF00"/>
                </a:solidFill>
              </a:rPr>
              <a:t>3. </a:t>
            </a:r>
            <a:r>
              <a:rPr lang="en-US" sz="2800" b="1" dirty="0" err="1">
                <a:solidFill>
                  <a:srgbClr val="FFFF00"/>
                </a:solidFill>
              </a:rPr>
              <a:t>Liên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FF00"/>
                </a:solidFill>
              </a:rPr>
              <a:t>hệ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FF00"/>
                </a:solidFill>
              </a:rPr>
              <a:t>giữa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FF00"/>
                </a:solidFill>
              </a:rPr>
              <a:t>dđ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FF00"/>
                </a:solidFill>
              </a:rPr>
              <a:t>đh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FF00"/>
                </a:solidFill>
              </a:rPr>
              <a:t>và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FF00"/>
                </a:solidFill>
              </a:rPr>
              <a:t>chuyển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FF00"/>
                </a:solidFill>
              </a:rPr>
              <a:t>động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FF00"/>
                </a:solidFill>
              </a:rPr>
              <a:t>tròn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FF00"/>
                </a:solidFill>
              </a:rPr>
              <a:t>đều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6161" name="TextBox 2"/>
          <p:cNvSpPr txBox="1">
            <a:spLocks noChangeArrowheads="1"/>
          </p:cNvSpPr>
          <p:nvPr/>
        </p:nvSpPr>
        <p:spPr bwMode="auto">
          <a:xfrm>
            <a:off x="608012" y="1066800"/>
            <a:ext cx="635257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en-US" sz="2400" dirty="0">
                <a:solidFill>
                  <a:schemeClr val="bg1"/>
                </a:solidFill>
              </a:rPr>
              <a:t>     M </a:t>
            </a:r>
            <a:r>
              <a:rPr lang="en-US" sz="2400" dirty="0" err="1">
                <a:solidFill>
                  <a:schemeClr val="bg1"/>
                </a:solidFill>
              </a:rPr>
              <a:t>chuyển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động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tròn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đều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thì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hình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chiếu</a:t>
            </a:r>
            <a:r>
              <a:rPr lang="en-US" sz="2400" dirty="0">
                <a:solidFill>
                  <a:schemeClr val="bg1"/>
                </a:solidFill>
              </a:rPr>
              <a:t> P </a:t>
            </a:r>
            <a:r>
              <a:rPr lang="en-US" sz="2400" dirty="0" err="1">
                <a:solidFill>
                  <a:schemeClr val="bg1"/>
                </a:solidFill>
              </a:rPr>
              <a:t>của</a:t>
            </a:r>
            <a:r>
              <a:rPr lang="en-US" sz="2400" dirty="0">
                <a:solidFill>
                  <a:schemeClr val="bg1"/>
                </a:solidFill>
              </a:rPr>
              <a:t> M </a:t>
            </a:r>
            <a:r>
              <a:rPr lang="en-US" sz="2400" dirty="0" err="1">
                <a:solidFill>
                  <a:schemeClr val="bg1"/>
                </a:solidFill>
              </a:rPr>
              <a:t>lên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trục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tọa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nằm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mặt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phẳng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quỹ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đạo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là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một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động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điều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hòa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80" y="4130458"/>
            <a:ext cx="3383773" cy="25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2"/>
          <p:cNvSpPr txBox="1">
            <a:spLocks noChangeArrowheads="1"/>
          </p:cNvSpPr>
          <p:nvPr/>
        </p:nvSpPr>
        <p:spPr bwMode="auto">
          <a:xfrm>
            <a:off x="184437" y="3200400"/>
            <a:ext cx="504294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342900" lvl="0" indent="-342900">
              <a:buSzPts val="2400"/>
              <a:buFont typeface="Arial" panose="020B0604020202020204" pitchFamily="34" charset="0"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lvl="0" indent="-342900">
              <a:buSzPts val="2400"/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Biên</a:t>
            </a:r>
            <a:r>
              <a:rPr lang="fr-FR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độ</a:t>
            </a:r>
            <a:r>
              <a:rPr lang="fr-FR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dao </a:t>
            </a:r>
            <a:r>
              <a:rPr lang="fr-FR" sz="2400" dirty="0" err="1" smtClean="0">
                <a:solidFill>
                  <a:schemeClr val="bg1"/>
                </a:solidFill>
                <a:ea typeface="Times New Roman" panose="02020603050405020304" pitchFamily="18" charset="0"/>
              </a:rPr>
              <a:t>động</a:t>
            </a:r>
            <a:r>
              <a:rPr lang="fr-FR" sz="2400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  </a:t>
            </a:r>
            <a:r>
              <a:rPr lang="fr-FR" sz="24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bằng</a:t>
            </a:r>
            <a:r>
              <a:rPr lang="fr-FR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bán</a:t>
            </a:r>
            <a:r>
              <a:rPr lang="fr-FR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kính</a:t>
            </a:r>
            <a:r>
              <a:rPr lang="fr-FR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đường</a:t>
            </a:r>
            <a:r>
              <a:rPr lang="fr-FR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tròn</a:t>
            </a:r>
            <a:r>
              <a:rPr lang="fr-FR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fr-FR" sz="2400" dirty="0" smtClean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A = R</a:t>
            </a:r>
            <a:endParaRPr lang="vi-VN" sz="24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buSzPts val="2400"/>
              <a:buFont typeface="Arial" panose="020B0604020202020204" pitchFamily="34" charset="0"/>
              <a:buChar char="-"/>
            </a:pPr>
            <a:r>
              <a:rPr lang="vi-V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Tần số góc bằng tốc độ góc của chuyển động tròn</a:t>
            </a:r>
            <a:endParaRPr lang="vi-VN" sz="24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buSzPts val="2400"/>
              <a:buFont typeface="Arial" panose="020B0604020202020204" pitchFamily="34" charset="0"/>
              <a:buChar char="-"/>
            </a:pPr>
            <a:r>
              <a:rPr lang="vi-V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Pha dao động bằng góc hợp bởi bán kính OM với trục ox</a:t>
            </a:r>
            <a:endParaRPr lang="vi-VN" sz="24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9"/>
              <p:cNvSpPr txBox="1">
                <a:spLocks noChangeArrowheads="1"/>
              </p:cNvSpPr>
              <p:nvPr/>
            </p:nvSpPr>
            <p:spPr>
              <a:xfrm>
                <a:off x="6780212" y="6356924"/>
                <a:ext cx="2049243" cy="34637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461010" indent="-461010" algn="l" defTabSz="122872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8220" indent="-384175" algn="l" defTabSz="122872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36065" indent="-307340" algn="l" defTabSz="122872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50745" indent="-307340" algn="l" defTabSz="122872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64790" indent="-307340" algn="l" defTabSz="122872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79470" indent="-307340" algn="l" defTabSz="122872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93515" indent="-307340" algn="l" defTabSz="122872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608195" indent="-307340" algn="l" defTabSz="122872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222875" indent="-307340" algn="l" defTabSz="122872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271780" algn="just">
                  <a:buFont typeface="Arial" panose="020B0604020202020204" pitchFamily="34" charset="0"/>
                  <a:buNone/>
                  <a:defRPr/>
                </a:pPr>
                <a14:m>
                  <m:oMath xmlns:m="http://schemas.openxmlformats.org/officeDocument/2006/math">
                    <m:r>
                      <a:rPr lang="vi-VN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vi-VN" sz="1600" b="0" i="0" baseline="-25000" dirty="0">
                    <a:solidFill>
                      <a:schemeClr val="accent2"/>
                    </a:solidFill>
                    <a:latin typeface="+mj-lt"/>
                  </a:rPr>
                  <a:t>p</a:t>
                </a:r>
                <a14:m>
                  <m:oMath xmlns:m="http://schemas.openxmlformats.org/officeDocument/2006/math">
                    <m:r>
                      <a:rPr lang="vi-VN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vi-VN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vi-VN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vi-VN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vi-VN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sz="1600" dirty="0">
                    <a:solidFill>
                      <a:schemeClr val="accent2"/>
                    </a:solidFill>
                  </a:rPr>
                  <a:t> </a:t>
                </a:r>
                <a:endParaRPr lang="en-US" sz="1600" b="1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FontTx/>
                  <a:buNone/>
                  <a:defRPr/>
                </a:pPr>
                <a:endParaRPr lang="en-US" sz="1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2" y="6356924"/>
                <a:ext cx="2049243" cy="346375"/>
              </a:xfrm>
              <a:prstGeom prst="rect">
                <a:avLst/>
              </a:prstGeom>
              <a:blipFill rotWithShape="1">
                <a:blip r:embed="rId2"/>
                <a:stretch>
                  <a:fillRect l="-15" t="-166" r="20" b="-545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 lắc lò xo dao động điều hòa và chuyển động tròn đều (online-video-cutter.com) (online-video-cutter.com) (1)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0812" y="920513"/>
            <a:ext cx="4247811" cy="3041887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161" grpId="0"/>
      <p:bldP spid="4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31812" y="2514600"/>
            <a:ext cx="1981200" cy="12192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Dao </a:t>
            </a:r>
            <a:r>
              <a:rPr lang="en-US" sz="2800" b="1" dirty="0" err="1" smtClean="0"/>
              <a:t>động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điều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hòa</a:t>
            </a:r>
            <a:endParaRPr lang="en-US" sz="2800" b="1" dirty="0"/>
          </a:p>
        </p:txBody>
      </p:sp>
      <p:pic>
        <p:nvPicPr>
          <p:cNvPr id="4" name="Picture 4" descr="con_lac_don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5" y="3962400"/>
            <a:ext cx="1688994" cy="271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>
            <a:stCxn id="3" idx="3"/>
            <a:endCxn id="10" idx="1"/>
          </p:cNvCxnSpPr>
          <p:nvPr/>
        </p:nvCxnSpPr>
        <p:spPr>
          <a:xfrm flipV="1">
            <a:off x="2513012" y="1219200"/>
            <a:ext cx="1253471" cy="190500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" idx="3"/>
          </p:cNvCxnSpPr>
          <p:nvPr/>
        </p:nvCxnSpPr>
        <p:spPr>
          <a:xfrm>
            <a:off x="2513012" y="3124200"/>
            <a:ext cx="1253471" cy="190500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766483" y="609600"/>
            <a:ext cx="1981200" cy="12192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Dao </a:t>
            </a:r>
            <a:r>
              <a:rPr lang="en-US" sz="2800" b="1" dirty="0" err="1" smtClean="0"/>
              <a:t>động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cơ</a:t>
            </a:r>
            <a:endParaRPr lang="en-US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3766483" y="4343400"/>
            <a:ext cx="1981200" cy="12192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Dao </a:t>
            </a:r>
            <a:r>
              <a:rPr lang="en-US" sz="2800" b="1" dirty="0" err="1" smtClean="0"/>
              <a:t>động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điều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hòa</a:t>
            </a:r>
            <a:endParaRPr lang="en-US" sz="28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3172429" y="2611319"/>
            <a:ext cx="3074383" cy="1521409"/>
            <a:chOff x="7404364" y="3091870"/>
            <a:chExt cx="4949447" cy="2470730"/>
          </a:xfrm>
        </p:grpSpPr>
        <p:grpSp>
          <p:nvGrpSpPr>
            <p:cNvPr id="15" name="Group 14"/>
            <p:cNvGrpSpPr/>
            <p:nvPr/>
          </p:nvGrpSpPr>
          <p:grpSpPr>
            <a:xfrm>
              <a:off x="7404364" y="3091870"/>
              <a:ext cx="4949447" cy="2470730"/>
              <a:chOff x="7404364" y="3091870"/>
              <a:chExt cx="4949447" cy="247073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7770812" y="3771900"/>
                <a:ext cx="3657600" cy="304800"/>
                <a:chOff x="7694612" y="3771900"/>
                <a:chExt cx="3657600" cy="304800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694612" y="3886200"/>
                  <a:ext cx="3657600" cy="762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9599612" y="38100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11343697" y="37719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7694612" y="38481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/>
              <p:cNvGrpSpPr/>
              <p:nvPr/>
            </p:nvGrpSpPr>
            <p:grpSpPr>
              <a:xfrm>
                <a:off x="7770812" y="4789209"/>
                <a:ext cx="3657600" cy="304800"/>
                <a:chOff x="7694612" y="3771900"/>
                <a:chExt cx="3657600" cy="304800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7694612" y="3886200"/>
                  <a:ext cx="3657600" cy="762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599612" y="38100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1343697" y="37719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7694612" y="38481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18"/>
              <p:cNvCxnSpPr/>
              <p:nvPr/>
            </p:nvCxnSpPr>
            <p:spPr>
              <a:xfrm flipV="1">
                <a:off x="7770812" y="4903509"/>
                <a:ext cx="4265613" cy="7620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9675812" y="4076700"/>
                <a:ext cx="1219200" cy="3810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7404364" y="3182295"/>
                <a:ext cx="7377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FFF00"/>
                    </a:solidFill>
                  </a:rPr>
                  <a:t>B</a:t>
                </a:r>
                <a:r>
                  <a:rPr lang="en-US" dirty="0" err="1" smtClean="0">
                    <a:solidFill>
                      <a:srgbClr val="FFFF00"/>
                    </a:solidFill>
                  </a:rPr>
                  <a:t>iên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1051045" y="3091870"/>
                <a:ext cx="7377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FFF00"/>
                    </a:solidFill>
                  </a:rPr>
                  <a:t>B</a:t>
                </a:r>
                <a:r>
                  <a:rPr lang="en-US" dirty="0" err="1" smtClean="0">
                    <a:solidFill>
                      <a:srgbClr val="FFFF00"/>
                    </a:solidFill>
                  </a:rPr>
                  <a:t>iên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9020166" y="3174568"/>
                <a:ext cx="1154113" cy="749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00"/>
                    </a:solidFill>
                  </a:rPr>
                  <a:t>VTCB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752012" y="4034135"/>
                <a:ext cx="785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00"/>
                    </a:solidFill>
                  </a:rPr>
                  <a:t>Li </a:t>
                </a:r>
                <a:r>
                  <a:rPr lang="en-US" dirty="0" err="1" smtClean="0">
                    <a:solidFill>
                      <a:srgbClr val="FFFF00"/>
                    </a:solidFill>
                  </a:rPr>
                  <a:t>độ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04364" y="4296017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00"/>
                    </a:solidFill>
                  </a:rPr>
                  <a:t>-A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131495" y="4172270"/>
                <a:ext cx="3626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00"/>
                    </a:solidFill>
                  </a:rPr>
                  <a:t>A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488054" y="4172270"/>
                <a:ext cx="3401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0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649608" y="5055909"/>
                <a:ext cx="1245404" cy="45026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9418312" y="5100935"/>
                <a:ext cx="6270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x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=0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1051046" y="5060604"/>
                <a:ext cx="6495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00"/>
                    </a:solidFill>
                  </a:rPr>
                  <a:t>x=A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453427" y="5060604"/>
                <a:ext cx="7441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00"/>
                    </a:solidFill>
                  </a:rPr>
                  <a:t>x=-A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10895012" y="4114800"/>
                <a:ext cx="0" cy="963622"/>
              </a:xfrm>
              <a:prstGeom prst="line">
                <a:avLst/>
              </a:prstGeom>
              <a:ln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10200697" y="4973011"/>
                <a:ext cx="317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x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741959" y="4255640"/>
                <a:ext cx="611852" cy="749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+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10722466" y="3745676"/>
              <a:ext cx="261265" cy="26126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42"/>
          <p:cNvSpPr/>
          <p:nvPr/>
        </p:nvSpPr>
        <p:spPr>
          <a:xfrm>
            <a:off x="4656446" y="2263050"/>
            <a:ext cx="261265" cy="261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6551612" y="152400"/>
            <a:ext cx="5136504" cy="6858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qua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quanh</a:t>
            </a:r>
            <a:r>
              <a:rPr lang="en-US" dirty="0" smtClean="0"/>
              <a:t> VTCB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551612" y="914400"/>
            <a:ext cx="5136504" cy="13486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dirty="0">
                <a:solidFill>
                  <a:schemeClr val="bg2"/>
                </a:solidFill>
              </a:rPr>
              <a:t>Dao </a:t>
            </a:r>
            <a:r>
              <a:rPr lang="en-US" altLang="en-US" dirty="0" err="1">
                <a:solidFill>
                  <a:schemeClr val="bg2"/>
                </a:solidFill>
              </a:rPr>
              <a:t>động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tuần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hoàn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là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dao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động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mà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cứ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sau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mỗi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khoảng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thời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gian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bằng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nhau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vật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trở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lại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vị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trí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cũ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theo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>
                <a:solidFill>
                  <a:schemeClr val="bg2"/>
                </a:solidFill>
              </a:rPr>
              <a:t>hướng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cũ</a:t>
            </a:r>
            <a:endParaRPr lang="en-US" b="1" dirty="0"/>
          </a:p>
        </p:txBody>
      </p:sp>
      <p:cxnSp>
        <p:nvCxnSpPr>
          <p:cNvPr id="47" name="Straight Arrow Connector 46"/>
          <p:cNvCxnSpPr>
            <a:stCxn id="10" idx="3"/>
            <a:endCxn id="44" idx="1"/>
          </p:cNvCxnSpPr>
          <p:nvPr/>
        </p:nvCxnSpPr>
        <p:spPr>
          <a:xfrm flipV="1">
            <a:off x="5747683" y="495300"/>
            <a:ext cx="803929" cy="72390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0" idx="3"/>
            <a:endCxn id="45" idx="1"/>
          </p:cNvCxnSpPr>
          <p:nvPr/>
        </p:nvCxnSpPr>
        <p:spPr>
          <a:xfrm>
            <a:off x="5747683" y="1219200"/>
            <a:ext cx="803929" cy="369525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6551612" y="3537898"/>
            <a:ext cx="3554835" cy="118650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li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hòa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sin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ounded Rectangle 53"/>
              <p:cNvSpPr/>
              <p:nvPr/>
            </p:nvSpPr>
            <p:spPr>
              <a:xfrm>
                <a:off x="6551612" y="4953000"/>
                <a:ext cx="3554835" cy="1186502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/>
                  <a:t>Phương </a:t>
                </a:r>
                <a:r>
                  <a:rPr lang="en-US" dirty="0" err="1" smtClean="0"/>
                  <a:t>trình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động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điều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hòa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4" name="Rounded 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12" y="4953000"/>
                <a:ext cx="3554835" cy="1186502"/>
              </a:xfrm>
              <a:prstGeom prst="roundRect">
                <a:avLst/>
              </a:prstGeom>
              <a:blipFill rotWithShape="1">
                <a:blip r:embed="rId2"/>
                <a:stretch>
                  <a:fillRect l="-9" r="12" b="2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>
            <a:stCxn id="11" idx="3"/>
            <a:endCxn id="53" idx="1"/>
          </p:cNvCxnSpPr>
          <p:nvPr/>
        </p:nvCxnSpPr>
        <p:spPr>
          <a:xfrm flipV="1">
            <a:off x="5747683" y="4131149"/>
            <a:ext cx="803929" cy="821851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3"/>
            <a:endCxn id="54" idx="1"/>
          </p:cNvCxnSpPr>
          <p:nvPr/>
        </p:nvCxnSpPr>
        <p:spPr>
          <a:xfrm>
            <a:off x="5747683" y="4953000"/>
            <a:ext cx="803929" cy="593251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ổng hợp lý thuyết đồ thị dao động điều hòa là gì? vật lý lớp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647" y="3994541"/>
            <a:ext cx="2007765" cy="172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56 0.0176 L -0.11058 0.01737 " pathEditMode="relative" rAng="0" ptsTypes="AA">
                                      <p:cBhvr>
                                        <p:cTn id="48" dur="2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43" grpId="0" animBg="1"/>
      <p:bldP spid="44" grpId="0" animBg="1"/>
      <p:bldP spid="45" grpId="0" animBg="1"/>
      <p:bldP spid="53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5366" y="200025"/>
            <a:ext cx="7281657" cy="638175"/>
            <a:chOff x="245366" y="200025"/>
            <a:chExt cx="7281657" cy="638175"/>
          </a:xfrm>
        </p:grpSpPr>
        <p:sp>
          <p:nvSpPr>
            <p:cNvPr id="3" name="Rectangle 2"/>
            <p:cNvSpPr>
              <a:spLocks noChangeArrowheads="1"/>
            </p:cNvSpPr>
            <p:nvPr/>
          </p:nvSpPr>
          <p:spPr bwMode="auto">
            <a:xfrm>
              <a:off x="262398" y="200025"/>
              <a:ext cx="72646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 anchor="ctr"/>
            <a:lstStyle/>
            <a:p>
              <a:pPr algn="just" eaLnBrk="1" hangingPunct="1"/>
              <a:r>
                <a:rPr lang="en-GB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III.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endPara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Google Shape;1540;p59"/>
            <p:cNvGrpSpPr/>
            <p:nvPr/>
          </p:nvGrpSpPr>
          <p:grpSpPr>
            <a:xfrm>
              <a:off x="245366" y="688975"/>
              <a:ext cx="6382445" cy="149225"/>
              <a:chOff x="4345425" y="2175475"/>
              <a:chExt cx="800750" cy="176025"/>
            </a:xfrm>
            <a:solidFill>
              <a:schemeClr val="bg2">
                <a:lumMod val="75000"/>
              </a:schemeClr>
            </a:solidFill>
          </p:grpSpPr>
          <p:sp>
            <p:nvSpPr>
              <p:cNvPr id="5" name="Google Shape;1541;p59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" name="Google Shape;1542;p59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" name="Rectangle 6"/>
          <p:cNvSpPr/>
          <p:nvPr/>
        </p:nvSpPr>
        <p:spPr>
          <a:xfrm>
            <a:off x="455612" y="1146549"/>
            <a:ext cx="10972800" cy="1856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dao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quỹ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 cm.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dao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endParaRPr lang="en-US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5 cm. </a:t>
            </a:r>
            <a:r>
              <a:rPr lang="en-US" kern="1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-5 cm. </a:t>
            </a:r>
            <a:r>
              <a:rPr lang="en-US" kern="1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10 cm                        </a:t>
            </a:r>
            <a:r>
              <a:rPr lang="en-US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-10 cm.</a:t>
            </a: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96577" y="2514600"/>
            <a:ext cx="616235" cy="4888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449542" y="3461042"/>
                <a:ext cx="10190610" cy="1506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en-US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Câu</a:t>
                </a:r>
                <a:r>
                  <a:rPr kumimoji="0" lang="en-US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2: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chất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điểm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dao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điều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hòa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trình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theo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thời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gian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just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6</m:t>
                    </m:r>
                    <m:func>
                      <m:funcPr>
                        <m:ctrlP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𝑐𝑚</m:t>
                    </m:r>
                  </m:oMath>
                </a14:m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ban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dao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alt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just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B.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C.  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l-GR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π</m:t>
                    </m:r>
                    <m:r>
                      <a:rPr lang="en-US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D. 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l-GR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π</m:t>
                    </m:r>
                  </m:oMath>
                </a14:m>
                <a:endPara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542" y="3461042"/>
                <a:ext cx="10190610" cy="1506182"/>
              </a:xfrm>
              <a:prstGeom prst="rect">
                <a:avLst/>
              </a:prstGeom>
              <a:blipFill rotWithShape="1">
                <a:blip r:embed="rId1"/>
                <a:stretch>
                  <a:fillRect l="-6" t="-19" r="1" b="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3029236" y="4478356"/>
            <a:ext cx="616235" cy="4888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4"/>
              <p:cNvSpPr>
                <a:spLocks noChangeArrowheads="1"/>
              </p:cNvSpPr>
              <p:nvPr/>
            </p:nvSpPr>
            <p:spPr bwMode="auto">
              <a:xfrm>
                <a:off x="297166" y="947413"/>
                <a:ext cx="10113666" cy="1872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en-US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Câu</a:t>
                </a:r>
                <a:r>
                  <a:rPr kumimoji="0" lang="en-US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3: 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chất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điểm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dao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điều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hòa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trình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theo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thời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gian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√</m:t>
                    </m:r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func>
                      <m:funcPr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en-US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en-US" altLang="en-US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en-US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  <m:r>
                              <a:rPr kumimoji="0" lang="en-US" altLang="en-US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kumimoji="0" lang="en-US" altLang="en-US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0" lang="en-US" altLang="en-US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kumimoji="0" lang="en-US" altLang="en-US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en-US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kumimoji="0" lang="en-US" altLang="en-US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𝑐𝑚</m:t>
                    </m:r>
                  </m:oMath>
                </a14:m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Li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vật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tại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thời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điểm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 = 1s </a:t>
                </a:r>
                <a:r>
                  <a:rPr kumimoji="0" lang="en-US" altLang="en-US" b="0" i="0" u="none" strike="noStrike" cap="none" normalizeH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kumimoji="0" lang="en-US" altLang="en-US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just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aseline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2,5 cm		B.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√</m:t>
                    </m:r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cm		C. 5 cm		D. 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√</m:t>
                    </m:r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cm</a:t>
                </a:r>
                <a:endPara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166" y="947413"/>
                <a:ext cx="10113666" cy="1872244"/>
              </a:xfrm>
              <a:prstGeom prst="rect">
                <a:avLst/>
              </a:prstGeom>
              <a:blipFill rotWithShape="1">
                <a:blip r:embed="rId1"/>
                <a:stretch>
                  <a:fillRect l="-6" t="-34" b="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245366" y="200025"/>
            <a:ext cx="7281657" cy="638175"/>
            <a:chOff x="245366" y="200025"/>
            <a:chExt cx="7281657" cy="638175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262398" y="200025"/>
              <a:ext cx="72646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 anchor="ctr"/>
            <a:lstStyle/>
            <a:p>
              <a:pPr algn="just" eaLnBrk="1" hangingPunct="1"/>
              <a:r>
                <a:rPr lang="en-GB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III.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endPara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oogle Shape;1540;p59"/>
            <p:cNvGrpSpPr/>
            <p:nvPr/>
          </p:nvGrpSpPr>
          <p:grpSpPr>
            <a:xfrm>
              <a:off x="245366" y="688975"/>
              <a:ext cx="6382445" cy="149225"/>
              <a:chOff x="4345425" y="2175475"/>
              <a:chExt cx="800750" cy="176025"/>
            </a:xfrm>
            <a:solidFill>
              <a:schemeClr val="bg2">
                <a:lumMod val="75000"/>
              </a:schemeClr>
            </a:solidFill>
          </p:grpSpPr>
          <p:sp>
            <p:nvSpPr>
              <p:cNvPr id="6" name="Google Shape;1541;p59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" name="Google Shape;1542;p59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" name="Oval 8"/>
          <p:cNvSpPr/>
          <p:nvPr/>
        </p:nvSpPr>
        <p:spPr>
          <a:xfrm>
            <a:off x="8380412" y="2405334"/>
            <a:ext cx="616235" cy="4888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61622" y="3078540"/>
            <a:ext cx="1170019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tròn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R,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dirty="0" smtClean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dao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dirty="0" smtClean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aseline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baseline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B.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C.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D.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0,5R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00" y="4223735"/>
            <a:ext cx="616235" cy="4888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4"/>
              <p:cNvSpPr>
                <a:spLocks noChangeArrowheads="1"/>
              </p:cNvSpPr>
              <p:nvPr/>
            </p:nvSpPr>
            <p:spPr bwMode="auto">
              <a:xfrm>
                <a:off x="150812" y="1143000"/>
                <a:ext cx="11700190" cy="18447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spAutoFit/>
              </a:bodyPr>
              <a:lstStyle/>
              <a:p>
                <a:pPr lvl="0" algn="just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Câu</a:t>
                </a:r>
                <a:r>
                  <a:rPr kumimoji="0" lang="en-US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kumimoji="0" lang="en-US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chất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điểm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dao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điều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hòa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b="0" i="0" u="none" strike="noStrike" cap="none" normalizeH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trình</a:t>
                </a:r>
                <a:r>
                  <a:rPr kumimoji="0" lang="en-US" altLang="en-US" b="0" i="0" u="none" strike="noStrike" cap="none" normalizeH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</m:t>
                    </m:r>
                    <m:func>
                      <m:funcPr>
                        <m:ctrlP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𝑐𝑚</m:t>
                    </m:r>
                  </m:oMath>
                </a14:m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Quãng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đường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mà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vật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đi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sau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dao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toàn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phần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alt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baseline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en-US" baseline="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2cm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B. 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4cm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8cm		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D. 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16cm</a:t>
                </a:r>
                <a:endPara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812" y="1143000"/>
                <a:ext cx="11700190" cy="1844736"/>
              </a:xfrm>
              <a:prstGeom prst="rect">
                <a:avLst/>
              </a:prstGeom>
              <a:blipFill rotWithShape="1">
                <a:blip r:embed="rId1"/>
                <a:stretch>
                  <a:fillRect l="-3" r="5" b="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245366" y="200025"/>
            <a:ext cx="7281657" cy="638175"/>
            <a:chOff x="245366" y="200025"/>
            <a:chExt cx="7281657" cy="638175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262398" y="200025"/>
              <a:ext cx="72646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 anchor="ctr"/>
            <a:lstStyle/>
            <a:p>
              <a:pPr algn="just" eaLnBrk="1" hangingPunct="1"/>
              <a:r>
                <a:rPr lang="en-GB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III.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endPara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oogle Shape;1540;p59"/>
            <p:cNvGrpSpPr/>
            <p:nvPr/>
          </p:nvGrpSpPr>
          <p:grpSpPr>
            <a:xfrm>
              <a:off x="245366" y="688975"/>
              <a:ext cx="6382445" cy="149225"/>
              <a:chOff x="4345425" y="2175475"/>
              <a:chExt cx="800750" cy="176025"/>
            </a:xfrm>
            <a:solidFill>
              <a:schemeClr val="bg2">
                <a:lumMod val="75000"/>
              </a:schemeClr>
            </a:solidFill>
          </p:grpSpPr>
          <p:sp>
            <p:nvSpPr>
              <p:cNvPr id="6" name="Google Shape;1541;p59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" name="Google Shape;1542;p59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" name="Oval 7"/>
          <p:cNvSpPr/>
          <p:nvPr/>
        </p:nvSpPr>
        <p:spPr>
          <a:xfrm>
            <a:off x="8228012" y="2518462"/>
            <a:ext cx="616235" cy="4888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275012" y="1293435"/>
            <a:ext cx="8513358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rgbClr val="FFFF00"/>
                </a:solidFill>
              </a:rPr>
              <a:t>VẬT LÍ </a:t>
            </a:r>
            <a:r>
              <a:rPr lang="en-US" sz="4400" b="1" dirty="0" smtClean="0">
                <a:solidFill>
                  <a:srgbClr val="FFFF00"/>
                </a:solidFill>
              </a:rPr>
              <a:t>11</a:t>
            </a:r>
            <a:endParaRPr lang="en-US" sz="4400" b="1" dirty="0" smtClean="0">
              <a:solidFill>
                <a:srgbClr val="FFFF00"/>
              </a:solidFill>
            </a:endParaRPr>
          </a:p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sz="4400" b="1" dirty="0" smtClean="0">
                <a:solidFill>
                  <a:srgbClr val="FFFF00"/>
                </a:solidFill>
              </a:rPr>
              <a:t>CHƯƠNG 1: DAO ĐỘNG</a:t>
            </a:r>
            <a:endParaRPr lang="en-US" sz="4400" b="1" dirty="0">
              <a:solidFill>
                <a:srgbClr val="FFFF00"/>
              </a:solidFill>
            </a:endParaRPr>
          </a:p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FFFF00"/>
                </a:solidFill>
              </a:rPr>
              <a:t>BÀI 1:  DAO ĐỘNG ĐIỀU HÒA</a:t>
            </a:r>
            <a:endParaRPr lang="en-US" sz="3600" b="1" dirty="0">
              <a:solidFill>
                <a:srgbClr val="FFFF00"/>
              </a:solidFill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AutoNum type="romanUcPeriod"/>
            </a:pP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3936603" cy="393660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40028" y="990600"/>
            <a:ext cx="7264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GB" altLang="en-US" sz="2800" b="1" dirty="0">
                <a:solidFill>
                  <a:srgbClr val="FFFF00"/>
                </a:solidFill>
              </a:rPr>
              <a:t>1</a:t>
            </a:r>
            <a:r>
              <a:rPr lang="en-GB" altLang="en-US" sz="2800" b="1" dirty="0" smtClean="0">
                <a:solidFill>
                  <a:srgbClr val="FFFF00"/>
                </a:solidFill>
              </a:rPr>
              <a:t>.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Thí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nghiệm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về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dao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động</a:t>
            </a:r>
            <a:endParaRPr lang="en-US" sz="2800" b="1" dirty="0">
              <a:solidFill>
                <a:srgbClr val="FFFF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45366" y="200025"/>
            <a:ext cx="7281657" cy="638175"/>
            <a:chOff x="245366" y="200025"/>
            <a:chExt cx="7281657" cy="638175"/>
          </a:xfrm>
        </p:grpSpPr>
        <p:sp>
          <p:nvSpPr>
            <p:cNvPr id="3" name="Rectangle 2"/>
            <p:cNvSpPr>
              <a:spLocks noChangeArrowheads="1"/>
            </p:cNvSpPr>
            <p:nvPr/>
          </p:nvSpPr>
          <p:spPr bwMode="auto">
            <a:xfrm>
              <a:off x="262398" y="200025"/>
              <a:ext cx="72646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 anchor="ctr"/>
            <a:lstStyle/>
            <a:p>
              <a:pPr algn="just" eaLnBrk="1" hangingPunct="1"/>
              <a:r>
                <a:rPr lang="en-GB" altLang="en-US" sz="32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I.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Những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đặc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dao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endPara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oogle Shape;1540;p59"/>
            <p:cNvGrpSpPr/>
            <p:nvPr/>
          </p:nvGrpSpPr>
          <p:grpSpPr>
            <a:xfrm>
              <a:off x="245366" y="688975"/>
              <a:ext cx="6382445" cy="149225"/>
              <a:chOff x="4345425" y="2175475"/>
              <a:chExt cx="800750" cy="176025"/>
            </a:xfrm>
            <a:solidFill>
              <a:schemeClr val="bg2">
                <a:lumMod val="75000"/>
              </a:schemeClr>
            </a:solidFill>
          </p:grpSpPr>
          <p:sp>
            <p:nvSpPr>
              <p:cNvPr id="6" name="Google Shape;1541;p59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" name="Google Shape;1542;p59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40028" y="1672070"/>
            <a:ext cx="10937414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>
              <a:lnSpc>
                <a:spcPct val="150000"/>
              </a:lnSpc>
            </a:pPr>
            <a:r>
              <a:rPr lang="en-GB" b="1" dirty="0" err="1" smtClean="0">
                <a:solidFill>
                  <a:schemeClr val="bg2"/>
                </a:solidFill>
              </a:rPr>
              <a:t>Tiến</a:t>
            </a:r>
            <a:r>
              <a:rPr lang="en-GB" b="1" dirty="0" smtClean="0">
                <a:solidFill>
                  <a:schemeClr val="bg2"/>
                </a:solidFill>
              </a:rPr>
              <a:t> </a:t>
            </a:r>
            <a:r>
              <a:rPr lang="en-GB" b="1" dirty="0" err="1" smtClean="0">
                <a:solidFill>
                  <a:schemeClr val="bg2"/>
                </a:solidFill>
              </a:rPr>
              <a:t>hành</a:t>
            </a:r>
            <a:r>
              <a:rPr lang="en-GB" b="1" dirty="0" smtClean="0">
                <a:solidFill>
                  <a:schemeClr val="bg2"/>
                </a:solidFill>
              </a:rPr>
              <a:t>: </a:t>
            </a:r>
            <a:r>
              <a:rPr lang="en-GB" dirty="0" smtClean="0">
                <a:solidFill>
                  <a:schemeClr val="bg2"/>
                </a:solidFill>
              </a:rPr>
              <a:t>Treo </a:t>
            </a:r>
            <a:r>
              <a:rPr lang="en-GB" dirty="0" err="1" smtClean="0">
                <a:solidFill>
                  <a:schemeClr val="bg2"/>
                </a:solidFill>
              </a:rPr>
              <a:t>một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vật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nặng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nhỏ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vào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đầu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tự</a:t>
            </a:r>
            <a:r>
              <a:rPr lang="en-GB" dirty="0" smtClean="0">
                <a:solidFill>
                  <a:schemeClr val="bg2"/>
                </a:solidFill>
              </a:rPr>
              <a:t> do </a:t>
            </a:r>
            <a:r>
              <a:rPr lang="en-GB" dirty="0" err="1" smtClean="0">
                <a:solidFill>
                  <a:schemeClr val="bg2"/>
                </a:solidFill>
              </a:rPr>
              <a:t>của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một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lò</a:t>
            </a:r>
            <a:r>
              <a:rPr lang="en-GB" dirty="0" smtClean="0">
                <a:solidFill>
                  <a:schemeClr val="bg2"/>
                </a:solidFill>
              </a:rPr>
              <a:t> xo </a:t>
            </a:r>
            <a:r>
              <a:rPr lang="en-GB" dirty="0" err="1" smtClean="0">
                <a:solidFill>
                  <a:schemeClr val="bg2"/>
                </a:solidFill>
              </a:rPr>
              <a:t>nhẹ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hoặc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một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dây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nhẹ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không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dãn</a:t>
            </a:r>
            <a:r>
              <a:rPr lang="en-GB" dirty="0" smtClean="0">
                <a:solidFill>
                  <a:schemeClr val="bg2"/>
                </a:solidFill>
              </a:rPr>
              <a:t> ta </a:t>
            </a:r>
            <a:r>
              <a:rPr lang="en-GB" dirty="0" err="1" smtClean="0">
                <a:solidFill>
                  <a:schemeClr val="bg2"/>
                </a:solidFill>
              </a:rPr>
              <a:t>có</a:t>
            </a:r>
            <a:r>
              <a:rPr lang="en-GB" dirty="0" smtClean="0">
                <a:solidFill>
                  <a:schemeClr val="bg2"/>
                </a:solidFill>
              </a:rPr>
              <a:t> con </a:t>
            </a:r>
            <a:r>
              <a:rPr lang="en-GB" dirty="0" err="1" smtClean="0">
                <a:solidFill>
                  <a:schemeClr val="bg2"/>
                </a:solidFill>
              </a:rPr>
              <a:t>lắc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lò</a:t>
            </a:r>
            <a:r>
              <a:rPr lang="en-GB" dirty="0" smtClean="0">
                <a:solidFill>
                  <a:schemeClr val="bg2"/>
                </a:solidFill>
              </a:rPr>
              <a:t> xo </a:t>
            </a:r>
            <a:r>
              <a:rPr lang="en-GB" dirty="0" err="1" smtClean="0">
                <a:solidFill>
                  <a:schemeClr val="bg2"/>
                </a:solidFill>
              </a:rPr>
              <a:t>hoặc</a:t>
            </a:r>
            <a:r>
              <a:rPr lang="en-GB" dirty="0" smtClean="0">
                <a:solidFill>
                  <a:schemeClr val="bg2"/>
                </a:solidFill>
              </a:rPr>
              <a:t> con </a:t>
            </a:r>
            <a:r>
              <a:rPr lang="en-GB" dirty="0" err="1" smtClean="0">
                <a:solidFill>
                  <a:schemeClr val="bg2"/>
                </a:solidFill>
              </a:rPr>
              <a:t>lắc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đơn</a:t>
            </a:r>
            <a:r>
              <a:rPr lang="en-GB" dirty="0" smtClean="0">
                <a:solidFill>
                  <a:schemeClr val="bg2"/>
                </a:solidFill>
              </a:rPr>
              <a:t>.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40028" y="2895600"/>
            <a:ext cx="10937414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GB" b="1" dirty="0" err="1" smtClean="0">
                <a:solidFill>
                  <a:schemeClr val="bg2"/>
                </a:solidFill>
              </a:rPr>
              <a:t>Kết</a:t>
            </a:r>
            <a:r>
              <a:rPr lang="en-GB" b="1" dirty="0" smtClean="0">
                <a:solidFill>
                  <a:schemeClr val="bg2"/>
                </a:solidFill>
              </a:rPr>
              <a:t> </a:t>
            </a:r>
            <a:r>
              <a:rPr lang="en-GB" b="1" dirty="0" err="1" smtClean="0">
                <a:solidFill>
                  <a:schemeClr val="bg2"/>
                </a:solidFill>
              </a:rPr>
              <a:t>quả</a:t>
            </a:r>
            <a:r>
              <a:rPr lang="en-GB" b="1" dirty="0" smtClean="0">
                <a:solidFill>
                  <a:schemeClr val="bg2"/>
                </a:solidFill>
              </a:rPr>
              <a:t> </a:t>
            </a:r>
            <a:r>
              <a:rPr lang="en-GB" b="1" dirty="0" err="1" smtClean="0">
                <a:solidFill>
                  <a:schemeClr val="bg2"/>
                </a:solidFill>
              </a:rPr>
              <a:t>thí</a:t>
            </a:r>
            <a:r>
              <a:rPr lang="en-GB" b="1" dirty="0" smtClean="0">
                <a:solidFill>
                  <a:schemeClr val="bg2"/>
                </a:solidFill>
              </a:rPr>
              <a:t> </a:t>
            </a:r>
            <a:r>
              <a:rPr lang="en-GB" b="1" dirty="0" err="1" smtClean="0">
                <a:solidFill>
                  <a:schemeClr val="bg2"/>
                </a:solidFill>
              </a:rPr>
              <a:t>nghiệm</a:t>
            </a:r>
            <a:r>
              <a:rPr lang="en-GB" b="1" dirty="0" smtClean="0">
                <a:solidFill>
                  <a:schemeClr val="bg2"/>
                </a:solidFill>
              </a:rPr>
              <a:t>: </a:t>
            </a:r>
            <a:endParaRPr lang="en-GB" dirty="0" smtClean="0">
              <a:solidFill>
                <a:schemeClr val="bg2"/>
              </a:solidFill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GB" b="1" dirty="0" smtClean="0">
                <a:solidFill>
                  <a:schemeClr val="bg2"/>
                </a:solidFill>
              </a:rPr>
              <a:t>1. </a:t>
            </a:r>
            <a:r>
              <a:rPr lang="en-GB" b="1" dirty="0" err="1" smtClean="0">
                <a:solidFill>
                  <a:schemeClr val="bg2"/>
                </a:solidFill>
              </a:rPr>
              <a:t>Vị</a:t>
            </a:r>
            <a:r>
              <a:rPr lang="en-GB" b="1" dirty="0" smtClean="0">
                <a:solidFill>
                  <a:schemeClr val="bg2"/>
                </a:solidFill>
              </a:rPr>
              <a:t> </a:t>
            </a:r>
            <a:r>
              <a:rPr lang="en-GB" b="1" dirty="0" err="1" smtClean="0">
                <a:solidFill>
                  <a:schemeClr val="bg2"/>
                </a:solidFill>
              </a:rPr>
              <a:t>trí</a:t>
            </a:r>
            <a:r>
              <a:rPr lang="en-GB" b="1" dirty="0" smtClean="0">
                <a:solidFill>
                  <a:schemeClr val="bg2"/>
                </a:solidFill>
              </a:rPr>
              <a:t> </a:t>
            </a:r>
            <a:r>
              <a:rPr lang="en-GB" b="1" dirty="0" err="1" smtClean="0">
                <a:solidFill>
                  <a:schemeClr val="bg2"/>
                </a:solidFill>
              </a:rPr>
              <a:t>cân</a:t>
            </a:r>
            <a:r>
              <a:rPr lang="en-GB" b="1" dirty="0" smtClean="0">
                <a:solidFill>
                  <a:schemeClr val="bg2"/>
                </a:solidFill>
              </a:rPr>
              <a:t> </a:t>
            </a:r>
            <a:r>
              <a:rPr lang="en-GB" b="1" dirty="0" err="1" smtClean="0">
                <a:solidFill>
                  <a:schemeClr val="bg2"/>
                </a:solidFill>
              </a:rPr>
              <a:t>bằng</a:t>
            </a:r>
            <a:r>
              <a:rPr lang="en-GB" b="1" dirty="0" smtClean="0">
                <a:solidFill>
                  <a:schemeClr val="bg2"/>
                </a:solidFill>
              </a:rPr>
              <a:t> </a:t>
            </a:r>
            <a:r>
              <a:rPr lang="en-GB" dirty="0" smtClean="0">
                <a:solidFill>
                  <a:schemeClr val="bg2"/>
                </a:solidFill>
              </a:rPr>
              <a:t>(</a:t>
            </a:r>
            <a:r>
              <a:rPr lang="en-GB" dirty="0" err="1" smtClean="0">
                <a:solidFill>
                  <a:schemeClr val="bg2"/>
                </a:solidFill>
              </a:rPr>
              <a:t>là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vị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trí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vật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đứng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yên</a:t>
            </a:r>
            <a:r>
              <a:rPr lang="en-GB" dirty="0" smtClean="0">
                <a:solidFill>
                  <a:schemeClr val="bg2"/>
                </a:solidFill>
              </a:rPr>
              <a:t>, </a:t>
            </a:r>
            <a:r>
              <a:rPr lang="en-GB" dirty="0" err="1" smtClean="0">
                <a:solidFill>
                  <a:schemeClr val="bg2"/>
                </a:solidFill>
              </a:rPr>
              <a:t>tổng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hợp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tác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dụng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lên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vật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bằng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không</a:t>
            </a:r>
            <a:r>
              <a:rPr lang="en-GB" dirty="0" smtClean="0">
                <a:solidFill>
                  <a:schemeClr val="bg2"/>
                </a:solidFill>
              </a:rPr>
              <a:t>) </a:t>
            </a:r>
            <a:r>
              <a:rPr lang="en-GB" dirty="0" err="1" smtClean="0">
                <a:solidFill>
                  <a:schemeClr val="bg2"/>
                </a:solidFill>
              </a:rPr>
              <a:t>của</a:t>
            </a:r>
            <a:r>
              <a:rPr lang="en-GB" dirty="0" smtClean="0">
                <a:solidFill>
                  <a:schemeClr val="bg2"/>
                </a:solidFill>
              </a:rPr>
              <a:t>:</a:t>
            </a:r>
            <a:endParaRPr lang="en-GB" dirty="0" smtClean="0">
              <a:solidFill>
                <a:schemeClr val="bg2"/>
              </a:solidFill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GB" dirty="0">
                <a:solidFill>
                  <a:schemeClr val="bg2"/>
                </a:solidFill>
              </a:rPr>
              <a:t>	</a:t>
            </a:r>
            <a:r>
              <a:rPr lang="en-GB" dirty="0" smtClean="0">
                <a:solidFill>
                  <a:schemeClr val="bg2"/>
                </a:solidFill>
              </a:rPr>
              <a:t>Con </a:t>
            </a:r>
            <a:r>
              <a:rPr lang="en-GB" dirty="0" err="1" smtClean="0">
                <a:solidFill>
                  <a:schemeClr val="bg2"/>
                </a:solidFill>
              </a:rPr>
              <a:t>lắc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lò</a:t>
            </a:r>
            <a:r>
              <a:rPr lang="en-GB" dirty="0" smtClean="0">
                <a:solidFill>
                  <a:schemeClr val="bg2"/>
                </a:solidFill>
              </a:rPr>
              <a:t> xo </a:t>
            </a:r>
            <a:r>
              <a:rPr lang="en-GB" dirty="0" err="1" smtClean="0">
                <a:solidFill>
                  <a:schemeClr val="bg2"/>
                </a:solidFill>
              </a:rPr>
              <a:t>là</a:t>
            </a:r>
            <a:r>
              <a:rPr lang="en-GB" dirty="0" smtClean="0">
                <a:solidFill>
                  <a:schemeClr val="bg2"/>
                </a:solidFill>
              </a:rPr>
              <a:t>: ……………………………………………………………………………</a:t>
            </a:r>
            <a:endParaRPr lang="en-GB" dirty="0" smtClean="0">
              <a:solidFill>
                <a:schemeClr val="bg2"/>
              </a:solidFill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GB" dirty="0">
                <a:solidFill>
                  <a:schemeClr val="bg2"/>
                </a:solidFill>
              </a:rPr>
              <a:t>	</a:t>
            </a:r>
            <a:r>
              <a:rPr lang="en-GB" dirty="0" smtClean="0">
                <a:solidFill>
                  <a:schemeClr val="bg2"/>
                </a:solidFill>
              </a:rPr>
              <a:t>Con </a:t>
            </a:r>
            <a:r>
              <a:rPr lang="en-GB" dirty="0" err="1" smtClean="0">
                <a:solidFill>
                  <a:schemeClr val="bg2"/>
                </a:solidFill>
              </a:rPr>
              <a:t>lắc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đơn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là</a:t>
            </a:r>
            <a:r>
              <a:rPr lang="en-GB" dirty="0" smtClean="0">
                <a:solidFill>
                  <a:schemeClr val="bg2"/>
                </a:solidFill>
              </a:rPr>
              <a:t>: …………………………………………………………………………….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40028" y="4724400"/>
            <a:ext cx="10937414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>
              <a:lnSpc>
                <a:spcPct val="150000"/>
              </a:lnSpc>
            </a:pPr>
            <a:r>
              <a:rPr lang="en-GB" b="1" dirty="0" smtClean="0">
                <a:solidFill>
                  <a:schemeClr val="bg2"/>
                </a:solidFill>
              </a:rPr>
              <a:t>2. </a:t>
            </a:r>
            <a:r>
              <a:rPr lang="en-GB" dirty="0" err="1" smtClean="0">
                <a:solidFill>
                  <a:schemeClr val="bg2"/>
                </a:solidFill>
              </a:rPr>
              <a:t>Kéo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vật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lệch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khỏi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vị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trí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cân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bằng</a:t>
            </a:r>
            <a:r>
              <a:rPr lang="en-GB" dirty="0" smtClean="0">
                <a:solidFill>
                  <a:schemeClr val="bg2"/>
                </a:solidFill>
              </a:rPr>
              <a:t>  </a:t>
            </a:r>
            <a:r>
              <a:rPr lang="en-GB" dirty="0" err="1" smtClean="0">
                <a:solidFill>
                  <a:schemeClr val="bg2"/>
                </a:solidFill>
              </a:rPr>
              <a:t>rồi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thả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cho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vật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chuyển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động</a:t>
            </a:r>
            <a:r>
              <a:rPr lang="en-GB" dirty="0" smtClean="0">
                <a:solidFill>
                  <a:schemeClr val="bg2"/>
                </a:solidFill>
              </a:rPr>
              <a:t>. </a:t>
            </a:r>
            <a:r>
              <a:rPr lang="en-GB" dirty="0" err="1" smtClean="0">
                <a:solidFill>
                  <a:schemeClr val="bg2"/>
                </a:solidFill>
              </a:rPr>
              <a:t>Quan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sát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chuyển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động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của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mỗi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vật</a:t>
            </a:r>
            <a:r>
              <a:rPr lang="en-GB" dirty="0" smtClean="0">
                <a:solidFill>
                  <a:schemeClr val="bg2"/>
                </a:solidFill>
              </a:rPr>
              <a:t>, ta </a:t>
            </a:r>
            <a:r>
              <a:rPr lang="en-GB" dirty="0" err="1" smtClean="0">
                <a:solidFill>
                  <a:schemeClr val="bg2"/>
                </a:solidFill>
              </a:rPr>
              <a:t>thấy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đặc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điểm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chung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của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chúng</a:t>
            </a:r>
            <a:r>
              <a:rPr lang="en-GB" dirty="0" smtClean="0">
                <a:solidFill>
                  <a:schemeClr val="bg2"/>
                </a:solidFill>
              </a:rPr>
              <a:t> </a:t>
            </a:r>
            <a:r>
              <a:rPr lang="en-GB" dirty="0" err="1" smtClean="0">
                <a:solidFill>
                  <a:schemeClr val="bg2"/>
                </a:solidFill>
              </a:rPr>
              <a:t>là</a:t>
            </a:r>
            <a:r>
              <a:rPr lang="en-GB" dirty="0" smtClean="0">
                <a:solidFill>
                  <a:schemeClr val="bg2"/>
                </a:solidFill>
              </a:rPr>
              <a:t>: ………………………………………………………</a:t>
            </a:r>
            <a:endParaRPr lang="en-GB" dirty="0" smtClean="0">
              <a:solidFill>
                <a:schemeClr val="bg2"/>
              </a:solidFill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GB" dirty="0" smtClean="0">
                <a:solidFill>
                  <a:schemeClr val="bg2"/>
                </a:solidFill>
              </a:rPr>
              <a:t>............................................................................................................................................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9812" y="350520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v</a:t>
            </a:r>
            <a:r>
              <a:rPr lang="en-US" dirty="0" err="1" smtClean="0">
                <a:solidFill>
                  <a:srgbClr val="FFFF00"/>
                </a:solidFill>
              </a:rPr>
              <a:t>ị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trí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lò</a:t>
            </a:r>
            <a:r>
              <a:rPr lang="en-US" dirty="0" smtClean="0">
                <a:solidFill>
                  <a:srgbClr val="FFFF00"/>
                </a:solidFill>
              </a:rPr>
              <a:t> xo </a:t>
            </a:r>
            <a:r>
              <a:rPr lang="en-US" dirty="0" err="1" smtClean="0">
                <a:solidFill>
                  <a:srgbClr val="FFFF00"/>
                </a:solidFill>
              </a:rPr>
              <a:t>dãn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ra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một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đoạn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sao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cho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F</a:t>
            </a:r>
            <a:r>
              <a:rPr lang="en-US" baseline="-25000" dirty="0" err="1">
                <a:solidFill>
                  <a:srgbClr val="FFFF00"/>
                </a:solidFill>
              </a:rPr>
              <a:t>đh</a:t>
            </a:r>
            <a:r>
              <a:rPr lang="en-US" dirty="0">
                <a:solidFill>
                  <a:srgbClr val="FFFF00"/>
                </a:solidFill>
              </a:rPr>
              <a:t> = P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7442" y="4045803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v</a:t>
            </a:r>
            <a:r>
              <a:rPr lang="en-US" dirty="0" err="1" smtClean="0">
                <a:solidFill>
                  <a:srgbClr val="FFFF00"/>
                </a:solidFill>
              </a:rPr>
              <a:t>ị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trí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dây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treo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vật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có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phương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thẳng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đứng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5162" y="5632424"/>
            <a:ext cx="674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v</a:t>
            </a:r>
            <a:r>
              <a:rPr lang="en-US" dirty="0" err="1" smtClean="0">
                <a:solidFill>
                  <a:srgbClr val="FFFF00"/>
                </a:solidFill>
              </a:rPr>
              <a:t>ật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chuyển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động</a:t>
            </a:r>
            <a:r>
              <a:rPr lang="en-US" dirty="0" smtClean="0">
                <a:solidFill>
                  <a:srgbClr val="FFFF00"/>
                </a:solidFill>
              </a:rPr>
              <a:t> qua </a:t>
            </a:r>
            <a:r>
              <a:rPr lang="en-US" dirty="0" err="1" smtClean="0">
                <a:solidFill>
                  <a:srgbClr val="FFFF00"/>
                </a:solidFill>
              </a:rPr>
              <a:t>lại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quanh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vị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trí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cân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bằng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40028" y="990600"/>
            <a:ext cx="7264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GB" altLang="en-US" sz="2800" b="1" dirty="0">
                <a:solidFill>
                  <a:srgbClr val="FFFF00"/>
                </a:solidFill>
              </a:rPr>
              <a:t>2</a:t>
            </a:r>
            <a:r>
              <a:rPr lang="en-GB" altLang="en-US" sz="2800" b="1" dirty="0" smtClean="0">
                <a:solidFill>
                  <a:srgbClr val="FFFF00"/>
                </a:solidFill>
              </a:rPr>
              <a:t>. 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Dao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động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cơ</a:t>
            </a:r>
            <a:endParaRPr lang="en-US" sz="2800" b="1" dirty="0">
              <a:solidFill>
                <a:srgbClr val="FFFF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5366" y="200025"/>
            <a:ext cx="7281657" cy="638175"/>
            <a:chOff x="245366" y="200025"/>
            <a:chExt cx="7281657" cy="638175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262398" y="200025"/>
              <a:ext cx="72646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 anchor="ctr"/>
            <a:lstStyle/>
            <a:p>
              <a:pPr algn="just" eaLnBrk="1" hangingPunct="1"/>
              <a:r>
                <a:rPr lang="en-GB" altLang="en-US" sz="32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I.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Những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đặc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dao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endPara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oogle Shape;1540;p59"/>
            <p:cNvGrpSpPr/>
            <p:nvPr/>
          </p:nvGrpSpPr>
          <p:grpSpPr>
            <a:xfrm>
              <a:off x="245366" y="688975"/>
              <a:ext cx="6382445" cy="149225"/>
              <a:chOff x="4345425" y="2175475"/>
              <a:chExt cx="800750" cy="176025"/>
            </a:xfrm>
            <a:solidFill>
              <a:schemeClr val="bg2">
                <a:lumMod val="75000"/>
              </a:schemeClr>
            </a:solidFill>
          </p:grpSpPr>
          <p:sp>
            <p:nvSpPr>
              <p:cNvPr id="6" name="Google Shape;1541;p59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" name="Google Shape;1542;p59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96577" y="1487165"/>
            <a:ext cx="10821241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bg2"/>
                </a:solidFill>
              </a:rPr>
              <a:t>Dao </a:t>
            </a:r>
            <a:r>
              <a:rPr lang="en-US" altLang="en-US" dirty="0" err="1" smtClean="0">
                <a:solidFill>
                  <a:schemeClr val="bg2"/>
                </a:solidFill>
              </a:rPr>
              <a:t>động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cơ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là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chuyển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động</a:t>
            </a:r>
            <a:r>
              <a:rPr lang="en-US" altLang="en-US" dirty="0" smtClean="0">
                <a:solidFill>
                  <a:schemeClr val="bg2"/>
                </a:solidFill>
              </a:rPr>
              <a:t> qua </a:t>
            </a:r>
            <a:r>
              <a:rPr lang="en-US" altLang="en-US" dirty="0" err="1" smtClean="0">
                <a:solidFill>
                  <a:schemeClr val="bg2"/>
                </a:solidFill>
              </a:rPr>
              <a:t>lại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quanh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vị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trí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cân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bằng</a:t>
            </a:r>
            <a:r>
              <a:rPr lang="en-US" altLang="en-US" dirty="0" smtClean="0">
                <a:solidFill>
                  <a:schemeClr val="bg2"/>
                </a:solidFill>
              </a:rPr>
              <a:t>.</a:t>
            </a:r>
            <a:endParaRPr lang="en-US" altLang="en-US" dirty="0" smtClean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6577" y="2277740"/>
            <a:ext cx="108212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Một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dao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động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hoàn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chỉnh</a:t>
            </a:r>
            <a:r>
              <a:rPr lang="en-US" dirty="0">
                <a:solidFill>
                  <a:schemeClr val="bg2"/>
                </a:solidFill>
              </a:rPr>
              <a:t> (</a:t>
            </a:r>
            <a:r>
              <a:rPr lang="en-US" dirty="0" err="1">
                <a:solidFill>
                  <a:schemeClr val="bg2"/>
                </a:solidFill>
              </a:rPr>
              <a:t>dao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động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toàn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phần</a:t>
            </a:r>
            <a:r>
              <a:rPr lang="en-US" dirty="0">
                <a:solidFill>
                  <a:schemeClr val="bg2"/>
                </a:solidFill>
              </a:rPr>
              <a:t>) </a:t>
            </a:r>
            <a:r>
              <a:rPr lang="en-US" dirty="0" err="1">
                <a:solidFill>
                  <a:schemeClr val="bg2"/>
                </a:solidFill>
              </a:rPr>
              <a:t>là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chuyển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động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giữa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thời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điểm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liên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tiếp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vị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trí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và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vận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tốc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của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lặp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lại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như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cũ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96577" y="3587750"/>
            <a:ext cx="10821241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marL="457200" indent="-4572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bg2"/>
                </a:solidFill>
              </a:rPr>
              <a:t>Dao </a:t>
            </a:r>
            <a:r>
              <a:rPr lang="en-US" altLang="en-US" dirty="0" err="1" smtClean="0">
                <a:solidFill>
                  <a:schemeClr val="bg2"/>
                </a:solidFill>
              </a:rPr>
              <a:t>động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tuần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hoàn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là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dao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động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mà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cứ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sau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mỗi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khoảng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thời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gian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bằng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nhau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vật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trở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lại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vị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trí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cũ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theo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hướng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cũ</a:t>
            </a:r>
            <a:r>
              <a:rPr lang="en-US" altLang="en-US" dirty="0" smtClean="0">
                <a:solidFill>
                  <a:schemeClr val="bg2"/>
                </a:solidFill>
              </a:rPr>
              <a:t>.</a:t>
            </a:r>
            <a:endParaRPr lang="en-US" altLang="en-US" dirty="0" smtClean="0">
              <a:solidFill>
                <a:schemeClr val="bg2"/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93812" y="4800600"/>
            <a:ext cx="9489614" cy="7556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lIns="91422" tIns="45711" rIns="91422" bIns="45711" anchor="ctr"/>
          <a:lstStyle/>
          <a:p>
            <a:pPr algn="ctr" eaLnBrk="1" hangingPunct="1"/>
            <a:r>
              <a:rPr lang="en-US" altLang="en-US" dirty="0" smtClean="0">
                <a:solidFill>
                  <a:schemeClr val="bg1"/>
                </a:solidFill>
              </a:rPr>
              <a:t>Dao </a:t>
            </a:r>
            <a:r>
              <a:rPr lang="en-US" altLang="en-US" dirty="0" err="1" smtClean="0">
                <a:solidFill>
                  <a:schemeClr val="bg1"/>
                </a:solidFill>
              </a:rPr>
              <a:t>động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tuần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hoàn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đơn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giản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nhất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là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dao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động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điều</a:t>
            </a:r>
            <a:r>
              <a:rPr lang="en-US" altLang="en-US" dirty="0" smtClean="0">
                <a:solidFill>
                  <a:schemeClr val="bg1"/>
                </a:solidFill>
              </a:rPr>
              <a:t> </a:t>
            </a:r>
            <a:r>
              <a:rPr lang="en-US" altLang="en-US" dirty="0" err="1" smtClean="0">
                <a:solidFill>
                  <a:schemeClr val="bg1"/>
                </a:solidFill>
              </a:rPr>
              <a:t>hòa</a:t>
            </a:r>
            <a:r>
              <a:rPr lang="en-US" altLang="en-US" dirty="0" smtClean="0">
                <a:solidFill>
                  <a:schemeClr val="bg1"/>
                </a:solidFill>
              </a:rPr>
              <a:t>.</a:t>
            </a:r>
            <a:endParaRPr lang="en-US" alt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5366" y="200025"/>
            <a:ext cx="7281657" cy="638175"/>
            <a:chOff x="245366" y="200025"/>
            <a:chExt cx="7281657" cy="638175"/>
          </a:xfrm>
        </p:grpSpPr>
        <p:sp>
          <p:nvSpPr>
            <p:cNvPr id="3" name="Rectangle 2"/>
            <p:cNvSpPr>
              <a:spLocks noChangeArrowheads="1"/>
            </p:cNvSpPr>
            <p:nvPr/>
          </p:nvSpPr>
          <p:spPr bwMode="auto">
            <a:xfrm>
              <a:off x="262398" y="200025"/>
              <a:ext cx="72646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 anchor="ctr"/>
            <a:lstStyle/>
            <a:p>
              <a:pPr algn="just" eaLnBrk="1" hangingPunct="1"/>
              <a:r>
                <a:rPr lang="en-GB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II. 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Dao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hòa</a:t>
              </a:r>
              <a:endPara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Google Shape;1540;p59"/>
            <p:cNvGrpSpPr/>
            <p:nvPr/>
          </p:nvGrpSpPr>
          <p:grpSpPr>
            <a:xfrm>
              <a:off x="245366" y="688975"/>
              <a:ext cx="6382445" cy="149225"/>
              <a:chOff x="4345425" y="2175475"/>
              <a:chExt cx="800750" cy="176025"/>
            </a:xfrm>
            <a:solidFill>
              <a:schemeClr val="bg2">
                <a:lumMod val="75000"/>
              </a:schemeClr>
            </a:solidFill>
          </p:grpSpPr>
          <p:sp>
            <p:nvSpPr>
              <p:cNvPr id="5" name="Google Shape;1541;p59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" name="Google Shape;1542;p59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40028" y="990600"/>
            <a:ext cx="7264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GB" altLang="en-US" sz="2800" b="1" dirty="0">
                <a:solidFill>
                  <a:srgbClr val="FFFF00"/>
                </a:solidFill>
              </a:rPr>
              <a:t>1</a:t>
            </a:r>
            <a:r>
              <a:rPr lang="en-GB" altLang="en-US" sz="2800" b="1" dirty="0" smtClean="0">
                <a:solidFill>
                  <a:srgbClr val="FFFF00"/>
                </a:solidFill>
              </a:rPr>
              <a:t>.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Đồ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thị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của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dao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động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điều</a:t>
            </a:r>
            <a:r>
              <a:rPr lang="en-US" altLang="en-US" sz="2800" b="1" dirty="0" smtClean="0">
                <a:solidFill>
                  <a:srgbClr val="FFFF0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FFFF00"/>
                </a:solidFill>
              </a:rPr>
              <a:t>hòa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96577" y="1487165"/>
            <a:ext cx="10821241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 err="1" smtClean="0">
                <a:solidFill>
                  <a:schemeClr val="bg2"/>
                </a:solidFill>
              </a:rPr>
              <a:t>Quan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sát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thí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nghiệm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sau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và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rút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ra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kết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luận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về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hình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dạng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mô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tả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vị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trí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của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vật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nặng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của</a:t>
            </a:r>
            <a:r>
              <a:rPr lang="en-US" altLang="en-US" dirty="0" smtClean="0">
                <a:solidFill>
                  <a:schemeClr val="bg2"/>
                </a:solidFill>
              </a:rPr>
              <a:t> con </a:t>
            </a:r>
            <a:r>
              <a:rPr lang="en-US" altLang="en-US" dirty="0" err="1" smtClean="0">
                <a:solidFill>
                  <a:schemeClr val="bg2"/>
                </a:solidFill>
              </a:rPr>
              <a:t>lắc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lò</a:t>
            </a:r>
            <a:r>
              <a:rPr lang="en-US" altLang="en-US" dirty="0" smtClean="0">
                <a:solidFill>
                  <a:schemeClr val="bg2"/>
                </a:solidFill>
              </a:rPr>
              <a:t> xo ở </a:t>
            </a:r>
            <a:r>
              <a:rPr lang="en-US" altLang="en-US" dirty="0" err="1" smtClean="0">
                <a:solidFill>
                  <a:schemeClr val="bg2"/>
                </a:solidFill>
              </a:rPr>
              <a:t>các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thời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điểm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khác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 err="1" smtClean="0">
                <a:solidFill>
                  <a:schemeClr val="bg2"/>
                </a:solidFill>
              </a:rPr>
              <a:t>nhau</a:t>
            </a:r>
            <a:r>
              <a:rPr lang="en-US" altLang="en-US" dirty="0" smtClean="0">
                <a:solidFill>
                  <a:schemeClr val="bg2"/>
                </a:solidFill>
              </a:rPr>
              <a:t>?</a:t>
            </a:r>
            <a:endParaRPr lang="en-US" altLang="en-US" dirty="0" smtClean="0">
              <a:solidFill>
                <a:schemeClr val="bg2"/>
              </a:solidFill>
            </a:endParaRPr>
          </a:p>
        </p:txBody>
      </p:sp>
      <p:pic>
        <p:nvPicPr>
          <p:cNvPr id="9" name="videoplayback 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08011" y="2438400"/>
            <a:ext cx="4883727" cy="3581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318" y="2452255"/>
            <a:ext cx="5981222" cy="3567545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370012" y="6178550"/>
            <a:ext cx="9489614" cy="6032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lIns="91422" tIns="45711" rIns="91422" bIns="45711" anchor="ctr"/>
          <a:lstStyle/>
          <a:p>
            <a:pPr algn="ctr" eaLnBrk="1" hangingPunct="1"/>
            <a:r>
              <a:rPr lang="en-US" altLang="en-US" dirty="0" err="1" smtClean="0"/>
              <a:t>Đồ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thị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động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của</a:t>
            </a:r>
            <a:r>
              <a:rPr lang="en-US" altLang="en-US" dirty="0" smtClean="0"/>
              <a:t> con </a:t>
            </a:r>
            <a:r>
              <a:rPr lang="en-US" altLang="en-US" dirty="0" err="1" smtClean="0"/>
              <a:t>lắc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lò</a:t>
            </a:r>
            <a:r>
              <a:rPr lang="en-US" altLang="en-US" dirty="0" smtClean="0"/>
              <a:t> xo </a:t>
            </a:r>
            <a:r>
              <a:rPr lang="en-US" altLang="en-US" dirty="0" err="1" smtClean="0"/>
              <a:t>có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dạng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là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một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đường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hình</a:t>
            </a:r>
            <a:r>
              <a:rPr lang="en-US" altLang="en-US" dirty="0" smtClean="0"/>
              <a:t> sin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8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5366" y="200025"/>
            <a:ext cx="7281657" cy="638175"/>
            <a:chOff x="245366" y="200025"/>
            <a:chExt cx="7281657" cy="638175"/>
          </a:xfrm>
        </p:grpSpPr>
        <p:sp>
          <p:nvSpPr>
            <p:cNvPr id="3" name="Rectangle 2"/>
            <p:cNvSpPr>
              <a:spLocks noChangeArrowheads="1"/>
            </p:cNvSpPr>
            <p:nvPr/>
          </p:nvSpPr>
          <p:spPr bwMode="auto">
            <a:xfrm>
              <a:off x="262398" y="200025"/>
              <a:ext cx="72646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 anchor="ctr"/>
            <a:lstStyle/>
            <a:p>
              <a:pPr algn="just" eaLnBrk="1" hangingPunct="1"/>
              <a:r>
                <a:rPr lang="en-GB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II. 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Dao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hòa</a:t>
              </a:r>
              <a:endPara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Google Shape;1540;p59"/>
            <p:cNvGrpSpPr/>
            <p:nvPr/>
          </p:nvGrpSpPr>
          <p:grpSpPr>
            <a:xfrm>
              <a:off x="245366" y="688975"/>
              <a:ext cx="6382445" cy="149225"/>
              <a:chOff x="4345425" y="2175475"/>
              <a:chExt cx="800750" cy="176025"/>
            </a:xfrm>
            <a:solidFill>
              <a:schemeClr val="bg2">
                <a:lumMod val="75000"/>
              </a:schemeClr>
            </a:solidFill>
          </p:grpSpPr>
          <p:sp>
            <p:nvSpPr>
              <p:cNvPr id="5" name="Google Shape;1541;p59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" name="Google Shape;1542;p59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40028" y="990600"/>
            <a:ext cx="7264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GB" sz="2800" b="1" dirty="0" smtClean="0">
                <a:solidFill>
                  <a:srgbClr val="FFFF00"/>
                </a:solidFill>
              </a:rPr>
              <a:t>2. </a:t>
            </a:r>
            <a:r>
              <a:rPr lang="en-GB" sz="2800" b="1" dirty="0" err="1" smtClean="0">
                <a:solidFill>
                  <a:srgbClr val="FFFF00"/>
                </a:solidFill>
              </a:rPr>
              <a:t>Phương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trình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dao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động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điều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hòa</a:t>
            </a:r>
            <a:endParaRPr lang="en-US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/>
              <p:cNvSpPr>
                <a:spLocks noChangeArrowheads="1"/>
              </p:cNvSpPr>
              <p:nvPr/>
            </p:nvSpPr>
            <p:spPr bwMode="auto">
              <a:xfrm>
                <a:off x="296577" y="1487165"/>
                <a:ext cx="6940835" cy="3161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2" tIns="45711" rIns="91422" bIns="45711" anchor="ctr"/>
              <a:lstStyle/>
              <a:p>
                <a:pPr algn="just"/>
                <a:r>
                  <a:rPr lang="en-US" altLang="en-US" dirty="0" err="1" smtClean="0">
                    <a:solidFill>
                      <a:schemeClr val="bg2"/>
                    </a:solidFill>
                  </a:rPr>
                  <a:t>Phương</a:t>
                </a:r>
                <a:r>
                  <a:rPr lang="en-US" altLang="en-US" dirty="0" smtClean="0">
                    <a:solidFill>
                      <a:schemeClr val="bg2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2"/>
                    </a:solidFill>
                  </a:rPr>
                  <a:t>trình</a:t>
                </a:r>
                <a:r>
                  <a:rPr lang="en-US" altLang="en-US" dirty="0" smtClean="0">
                    <a:solidFill>
                      <a:schemeClr val="bg2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2"/>
                    </a:solidFill>
                  </a:rPr>
                  <a:t>dao</a:t>
                </a:r>
                <a:r>
                  <a:rPr lang="en-US" altLang="en-US" dirty="0" smtClean="0">
                    <a:solidFill>
                      <a:schemeClr val="bg2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2"/>
                    </a:solidFill>
                  </a:rPr>
                  <a:t>động</a:t>
                </a:r>
                <a:r>
                  <a:rPr lang="en-US" altLang="en-US" dirty="0" smtClean="0">
                    <a:solidFill>
                      <a:schemeClr val="bg2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2"/>
                    </a:solidFill>
                  </a:rPr>
                  <a:t>điều</a:t>
                </a:r>
                <a:r>
                  <a:rPr lang="en-US" altLang="en-US" dirty="0" smtClean="0">
                    <a:solidFill>
                      <a:schemeClr val="bg2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2"/>
                    </a:solidFill>
                  </a:rPr>
                  <a:t>hòa</a:t>
                </a:r>
                <a:r>
                  <a:rPr lang="en-US" altLang="en-US" dirty="0" smtClean="0">
                    <a:solidFill>
                      <a:schemeClr val="bg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:pPr indent="271780" algn="just">
                  <a:defRPr/>
                </a:pPr>
                <a:r>
                  <a:rPr lang="en-US" b="1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: </a:t>
                </a:r>
                <a:r>
                  <a:rPr lang="en-US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 </a:t>
                </a:r>
                <a:r>
                  <a:rPr lang="vi-VN" alt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ộ (m)</a:t>
                </a:r>
                <a:endParaRPr 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271780" algn="just">
                  <a:defRPr/>
                </a:pPr>
                <a:r>
                  <a:rPr lang="en-US" b="1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Biên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alt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ộ </a:t>
                </a:r>
                <a:r>
                  <a:rPr lang="en-US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dao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vi-VN" alt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(m)</a:t>
                </a:r>
                <a:endParaRPr lang="en-US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271780" algn="just">
                  <a:defRPr/>
                </a:pPr>
                <a:r>
                  <a:rPr lang="en-US" b="1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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:  </a:t>
                </a:r>
                <a:r>
                  <a:rPr lang="en-US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Tần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góc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(rad/s)</a:t>
                </a:r>
                <a:endParaRPr 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271780" algn="just">
                  <a:defRPr/>
                </a:pPr>
                <a:r>
                  <a:rPr lang="en-US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b="1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t + 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 : 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dao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(rad)</a:t>
                </a:r>
                <a:endParaRPr 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defRPr/>
                </a:pPr>
                <a:r>
                  <a:rPr lang="en-US" b="1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  : </a:t>
                </a:r>
                <a:r>
                  <a:rPr lang="en-US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ban </a:t>
                </a:r>
                <a:r>
                  <a:rPr lang="vi-VN" alt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</a:t>
                </a:r>
                <a:r>
                  <a:rPr lang="en-US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ầu</a:t>
                </a:r>
                <a:r>
                  <a:rPr 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(rad</a:t>
                </a:r>
                <a:r>
                  <a:rPr lang="en-US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vi-VN" dirty="0" smtClean="0">
                    <a:solidFill>
                      <a:srgbClr val="FFFF00"/>
                    </a:solidFill>
                  </a:rPr>
                  <a:t> </a:t>
                </a:r>
                <a:endParaRPr lang="en-US" b="1" i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 eaLnBrk="1" hangingPunct="1">
                  <a:buFont typeface="Arial" panose="020B0604020202020204" pitchFamily="34" charset="0"/>
                  <a:buChar char="•"/>
                </a:pPr>
                <a:endParaRPr lang="en-US" altLang="en-US" dirty="0" smtClean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6577" y="1487165"/>
                <a:ext cx="6940835" cy="3161036"/>
              </a:xfrm>
              <a:prstGeom prst="rect">
                <a:avLst/>
              </a:prstGeom>
              <a:blipFill rotWithShape="1">
                <a:blip r:embed="rId1"/>
                <a:stretch>
                  <a:fillRect t="-20" r="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7389812" y="2516316"/>
            <a:ext cx="4676148" cy="2256560"/>
            <a:chOff x="7404364" y="3306040"/>
            <a:chExt cx="4676148" cy="2256560"/>
          </a:xfrm>
        </p:grpSpPr>
        <p:grpSp>
          <p:nvGrpSpPr>
            <p:cNvPr id="40" name="Group 39"/>
            <p:cNvGrpSpPr/>
            <p:nvPr/>
          </p:nvGrpSpPr>
          <p:grpSpPr>
            <a:xfrm>
              <a:off x="7404364" y="3306040"/>
              <a:ext cx="4676148" cy="2256560"/>
              <a:chOff x="7404364" y="3306040"/>
              <a:chExt cx="4676148" cy="225656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770812" y="3771900"/>
                <a:ext cx="3657600" cy="304800"/>
                <a:chOff x="7694612" y="3771900"/>
                <a:chExt cx="3657600" cy="304800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 flipV="1">
                  <a:off x="7694612" y="3886200"/>
                  <a:ext cx="3657600" cy="762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9599612" y="38100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1343697" y="37719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7694612" y="38481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/>
              <p:cNvGrpSpPr/>
              <p:nvPr/>
            </p:nvGrpSpPr>
            <p:grpSpPr>
              <a:xfrm>
                <a:off x="7770812" y="4789209"/>
                <a:ext cx="3657600" cy="304800"/>
                <a:chOff x="7694612" y="3771900"/>
                <a:chExt cx="3657600" cy="304800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7694612" y="3886200"/>
                  <a:ext cx="3657600" cy="762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9599612" y="38100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11343697" y="37719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7694612" y="3848100"/>
                  <a:ext cx="0" cy="22860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770812" y="4903509"/>
                <a:ext cx="4265613" cy="7620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9675812" y="4076700"/>
                <a:ext cx="1219200" cy="3810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7404364" y="3414644"/>
                <a:ext cx="737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FFF00"/>
                    </a:solidFill>
                  </a:rPr>
                  <a:t>B</a:t>
                </a:r>
                <a:r>
                  <a:rPr lang="en-US" dirty="0" err="1" smtClean="0">
                    <a:solidFill>
                      <a:srgbClr val="FFFF00"/>
                    </a:solidFill>
                  </a:rPr>
                  <a:t>iên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051046" y="3348335"/>
                <a:ext cx="737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FFF00"/>
                    </a:solidFill>
                  </a:rPr>
                  <a:t>B</a:t>
                </a:r>
                <a:r>
                  <a:rPr lang="en-US" dirty="0" err="1" smtClean="0">
                    <a:solidFill>
                      <a:srgbClr val="FFFF00"/>
                    </a:solidFill>
                  </a:rPr>
                  <a:t>iên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725013" y="3306040"/>
                <a:ext cx="19694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FF00"/>
                    </a:solidFill>
                  </a:rPr>
                  <a:t>Vị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FFFF00"/>
                    </a:solidFill>
                  </a:rPr>
                  <a:t>trí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FFFF00"/>
                    </a:solidFill>
                  </a:rPr>
                  <a:t>cân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FFFF00"/>
                    </a:solidFill>
                  </a:rPr>
                  <a:t>bằng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752012" y="4034135"/>
                <a:ext cx="785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00"/>
                    </a:solidFill>
                  </a:rPr>
                  <a:t>Li </a:t>
                </a:r>
                <a:r>
                  <a:rPr lang="en-US" dirty="0" err="1" smtClean="0">
                    <a:solidFill>
                      <a:srgbClr val="FFFF00"/>
                    </a:solidFill>
                  </a:rPr>
                  <a:t>độ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404364" y="4370109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00"/>
                    </a:solidFill>
                  </a:rPr>
                  <a:t>-A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1218212" y="4360949"/>
                <a:ext cx="3626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00"/>
                    </a:solidFill>
                  </a:rPr>
                  <a:t>A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488054" y="4370109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0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9649608" y="5055909"/>
                <a:ext cx="1245404" cy="45026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9418312" y="5100935"/>
                <a:ext cx="6270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x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=0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051046" y="5060604"/>
                <a:ext cx="6495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00"/>
                    </a:solidFill>
                  </a:rPr>
                  <a:t>x=A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453427" y="5060604"/>
                <a:ext cx="7441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00"/>
                    </a:solidFill>
                  </a:rPr>
                  <a:t>x=-A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10895012" y="4114800"/>
                <a:ext cx="0" cy="963622"/>
              </a:xfrm>
              <a:prstGeom prst="line">
                <a:avLst/>
              </a:prstGeom>
              <a:ln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10200697" y="4973011"/>
                <a:ext cx="317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x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1741958" y="449302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+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41" name="Oval 40"/>
            <p:cNvSpPr/>
            <p:nvPr/>
          </p:nvSpPr>
          <p:spPr>
            <a:xfrm>
              <a:off x="10722466" y="3745676"/>
              <a:ext cx="261265" cy="26126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Oval 41"/>
          <p:cNvSpPr/>
          <p:nvPr/>
        </p:nvSpPr>
        <p:spPr>
          <a:xfrm>
            <a:off x="10619195" y="1962619"/>
            <a:ext cx="261265" cy="261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2"/>
              <p:cNvSpPr>
                <a:spLocks noChangeArrowheads="1"/>
              </p:cNvSpPr>
              <p:nvPr/>
            </p:nvSpPr>
            <p:spPr bwMode="auto">
              <a:xfrm>
                <a:off x="1276042" y="5268254"/>
                <a:ext cx="9489614" cy="7556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lIns="91422" tIns="45711" rIns="91422" bIns="45711" anchor="ctr"/>
              <a:lstStyle/>
              <a:p>
                <a:pPr algn="ctr"/>
                <a:r>
                  <a:rPr lang="en-US" altLang="en-US" dirty="0" smtClean="0">
                    <a:solidFill>
                      <a:schemeClr val="bg1"/>
                    </a:solidFill>
                  </a:rPr>
                  <a:t>Dao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động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được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mô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tả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bằng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phương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trình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vi-VN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  <a:p>
                <a:pPr algn="ctr" eaLnBrk="1" hangingPunct="1"/>
                <a:r>
                  <a:rPr lang="en-US" altLang="en-US" dirty="0" err="1">
                    <a:solidFill>
                      <a:schemeClr val="bg1"/>
                    </a:solidFill>
                  </a:rPr>
                  <a:t>g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ọi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là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dao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động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điều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chemeClr val="bg1"/>
                    </a:solidFill>
                  </a:rPr>
                  <a:t>hòa</a:t>
                </a:r>
                <a:r>
                  <a:rPr lang="en-US" altLang="en-US" dirty="0" smtClean="0">
                    <a:solidFill>
                      <a:schemeClr val="bg1"/>
                    </a:solidFill>
                  </a:rPr>
                  <a:t> </a:t>
                </a:r>
                <a:endParaRPr lang="en-US" alt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6042" y="5268254"/>
                <a:ext cx="9489614" cy="755650"/>
              </a:xfrm>
              <a:prstGeom prst="rect">
                <a:avLst/>
              </a:prstGeom>
              <a:blipFill rotWithShape="1">
                <a:blip r:embed="rId2"/>
                <a:stretch>
                  <a:fillRect l="-3" t="-39" r="5" b="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7 -0.00185 L -0.24993 -2.59259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2" grpId="1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5366" y="200025"/>
            <a:ext cx="7281657" cy="638175"/>
            <a:chOff x="245366" y="200025"/>
            <a:chExt cx="7281657" cy="638175"/>
          </a:xfrm>
        </p:grpSpPr>
        <p:sp>
          <p:nvSpPr>
            <p:cNvPr id="3" name="Rectangle 2"/>
            <p:cNvSpPr>
              <a:spLocks noChangeArrowheads="1"/>
            </p:cNvSpPr>
            <p:nvPr/>
          </p:nvSpPr>
          <p:spPr bwMode="auto">
            <a:xfrm>
              <a:off x="262398" y="200025"/>
              <a:ext cx="7264625" cy="48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2" tIns="45711" rIns="91422" bIns="45711" anchor="ctr"/>
            <a:lstStyle/>
            <a:p>
              <a:pPr algn="just" eaLnBrk="1" hangingPunct="1"/>
              <a:r>
                <a:rPr lang="en-GB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II. 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Dao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alt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hòa</a:t>
              </a:r>
              <a:endPara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Google Shape;1540;p59"/>
            <p:cNvGrpSpPr/>
            <p:nvPr/>
          </p:nvGrpSpPr>
          <p:grpSpPr>
            <a:xfrm>
              <a:off x="245366" y="688975"/>
              <a:ext cx="6382445" cy="149225"/>
              <a:chOff x="4345425" y="2175475"/>
              <a:chExt cx="800750" cy="176025"/>
            </a:xfrm>
            <a:solidFill>
              <a:schemeClr val="bg2">
                <a:lumMod val="75000"/>
              </a:schemeClr>
            </a:solidFill>
          </p:grpSpPr>
          <p:sp>
            <p:nvSpPr>
              <p:cNvPr id="5" name="Google Shape;1541;p59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" name="Google Shape;1542;p59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40028" y="990600"/>
            <a:ext cx="7264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GB" sz="2800" b="1" dirty="0" smtClean="0">
                <a:solidFill>
                  <a:srgbClr val="FFFF00"/>
                </a:solidFill>
              </a:rPr>
              <a:t>2. </a:t>
            </a:r>
            <a:r>
              <a:rPr lang="en-GB" sz="2800" b="1" dirty="0" err="1" smtClean="0">
                <a:solidFill>
                  <a:srgbClr val="FFFF00"/>
                </a:solidFill>
              </a:rPr>
              <a:t>Phương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trình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dao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động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điều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hòa</a:t>
            </a:r>
            <a:endParaRPr lang="en-US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/>
              <p:cNvSpPr>
                <a:spLocks noChangeArrowheads="1"/>
              </p:cNvSpPr>
              <p:nvPr/>
            </p:nvSpPr>
            <p:spPr bwMode="auto">
              <a:xfrm>
                <a:off x="240027" y="1479550"/>
                <a:ext cx="7264625" cy="1263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2" tIns="45711" rIns="91422" bIns="45711" anchor="ctr"/>
              <a:lstStyle/>
              <a:p>
                <a:pPr algn="ctr"/>
                <a:r>
                  <a:rPr lang="en-GB" sz="2800" b="1" dirty="0" smtClean="0">
                    <a:solidFill>
                      <a:schemeClr val="bg1"/>
                    </a:solidFill>
                  </a:rPr>
                  <a:t>?1.</a:t>
                </a:r>
                <a:r>
                  <a:rPr lang="en-GB" sz="28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GB" sz="2800" dirty="0" err="1" smtClean="0">
                    <a:solidFill>
                      <a:schemeClr val="bg1"/>
                    </a:solidFill>
                  </a:rPr>
                  <a:t>Một</a:t>
                </a:r>
                <a:r>
                  <a:rPr lang="en-GB" sz="28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2800" dirty="0" err="1" smtClean="0">
                    <a:solidFill>
                      <a:schemeClr val="bg1"/>
                    </a:solidFill>
                  </a:rPr>
                  <a:t>vật</a:t>
                </a:r>
                <a:r>
                  <a:rPr lang="en-GB" sz="28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2800" dirty="0" err="1" smtClean="0">
                    <a:solidFill>
                      <a:schemeClr val="bg1"/>
                    </a:solidFill>
                  </a:rPr>
                  <a:t>dao</a:t>
                </a:r>
                <a:r>
                  <a:rPr lang="en-GB" sz="28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2800" dirty="0" err="1" smtClean="0">
                    <a:solidFill>
                      <a:schemeClr val="bg1"/>
                    </a:solidFill>
                  </a:rPr>
                  <a:t>động</a:t>
                </a:r>
                <a:r>
                  <a:rPr lang="en-GB" sz="28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2800" dirty="0" err="1" smtClean="0">
                    <a:solidFill>
                      <a:schemeClr val="bg1"/>
                    </a:solidFill>
                  </a:rPr>
                  <a:t>điều</a:t>
                </a:r>
                <a:r>
                  <a:rPr lang="en-GB" sz="28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2800" dirty="0" err="1" smtClean="0">
                    <a:solidFill>
                      <a:schemeClr val="bg1"/>
                    </a:solidFill>
                  </a:rPr>
                  <a:t>hòa</a:t>
                </a:r>
                <a:r>
                  <a:rPr lang="en-GB" sz="28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2800" dirty="0" err="1" smtClean="0">
                    <a:solidFill>
                      <a:schemeClr val="bg1"/>
                    </a:solidFill>
                  </a:rPr>
                  <a:t>có</a:t>
                </a:r>
                <a:r>
                  <a:rPr lang="en-GB" sz="28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2800" dirty="0" err="1" smtClean="0">
                    <a:solidFill>
                      <a:schemeClr val="bg1"/>
                    </a:solidFill>
                  </a:rPr>
                  <a:t>phương</a:t>
                </a:r>
                <a:r>
                  <a:rPr lang="en-GB" sz="28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2800" dirty="0" err="1" smtClean="0">
                    <a:solidFill>
                      <a:schemeClr val="bg1"/>
                    </a:solidFill>
                  </a:rPr>
                  <a:t>trình</a:t>
                </a:r>
                <a:r>
                  <a:rPr lang="en-GB" sz="2800" dirty="0" smtClean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800" b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    cm</a:t>
                </a:r>
                <a:endParaRPr lang="en-US" sz="2800" dirty="0">
                  <a:solidFill>
                    <a:schemeClr val="bg1"/>
                  </a:solidFill>
                </a:endParaRPr>
              </a:p>
              <a:p>
                <a:pPr algn="just" eaLnBrk="1" hangingPunct="1"/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027" y="1479550"/>
                <a:ext cx="7264625" cy="1263650"/>
              </a:xfrm>
              <a:prstGeom prst="rect">
                <a:avLst/>
              </a:prstGeom>
              <a:blipFill rotWithShape="1">
                <a:blip r:embed="rId1"/>
                <a:stretch>
                  <a:fillRect l="-9" t="-8191" r="3" b="-76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40026" y="2559050"/>
            <a:ext cx="11264586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r>
              <a:rPr lang="en-US" sz="2800" dirty="0" smtClean="0">
                <a:solidFill>
                  <a:schemeClr val="bg1"/>
                </a:solidFill>
              </a:rPr>
              <a:t>- </a:t>
            </a:r>
            <a:r>
              <a:rPr lang="en-US" sz="2800" dirty="0" err="1" smtClean="0">
                <a:solidFill>
                  <a:schemeClr val="bg1"/>
                </a:solidFill>
              </a:rPr>
              <a:t>Biên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độ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của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động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là</a:t>
            </a:r>
            <a:r>
              <a:rPr lang="en-US" sz="2800" dirty="0" smtClean="0">
                <a:solidFill>
                  <a:schemeClr val="bg1"/>
                </a:solidFill>
              </a:rPr>
              <a:t>: ………………………………..............................................</a:t>
            </a:r>
            <a:endParaRPr lang="en-US" dirty="0">
              <a:solidFill>
                <a:schemeClr val="bg1"/>
              </a:solidFill>
            </a:endParaRPr>
          </a:p>
          <a:p>
            <a:pPr algn="just" eaLnBrk="1" hangingPunct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40025" y="3244850"/>
            <a:ext cx="1126458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r>
              <a:rPr lang="en-US" sz="2800" dirty="0" smtClean="0">
                <a:solidFill>
                  <a:schemeClr val="bg1"/>
                </a:solidFill>
              </a:rPr>
              <a:t>- </a:t>
            </a:r>
            <a:r>
              <a:rPr lang="en-US" sz="2800" dirty="0" err="1" smtClean="0">
                <a:solidFill>
                  <a:schemeClr val="bg1"/>
                </a:solidFill>
              </a:rPr>
              <a:t>Pha</a:t>
            </a:r>
            <a:r>
              <a:rPr lang="en-US" sz="2800" dirty="0" smtClean="0">
                <a:solidFill>
                  <a:schemeClr val="bg1"/>
                </a:solidFill>
              </a:rPr>
              <a:t> ban </a:t>
            </a:r>
            <a:r>
              <a:rPr lang="en-US" sz="2800" dirty="0" err="1" smtClean="0">
                <a:solidFill>
                  <a:schemeClr val="bg1"/>
                </a:solidFill>
              </a:rPr>
              <a:t>đầu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của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động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là</a:t>
            </a:r>
            <a:r>
              <a:rPr lang="en-US" sz="2800" dirty="0" smtClean="0">
                <a:solidFill>
                  <a:schemeClr val="bg1"/>
                </a:solidFill>
              </a:rPr>
              <a:t>: …………………………………………………………………….</a:t>
            </a:r>
            <a:endParaRPr lang="en-US" dirty="0">
              <a:solidFill>
                <a:schemeClr val="bg1"/>
              </a:solidFill>
            </a:endParaRPr>
          </a:p>
          <a:p>
            <a:pPr algn="just" eaLnBrk="1" hangingPunct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943881" y="4036332"/>
            <a:ext cx="8560731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Pha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dao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động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là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 smtClean="0">
                <a:solidFill>
                  <a:schemeClr val="bg1"/>
                </a:solidFill>
              </a:rPr>
              <a:t>……………………………………………………………..</a:t>
            </a:r>
            <a:endParaRPr lang="en-US" dirty="0">
              <a:solidFill>
                <a:schemeClr val="bg1"/>
              </a:solidFill>
            </a:endParaRPr>
          </a:p>
          <a:p>
            <a:pPr algn="just" eaLnBrk="1" hangingPunct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43881" y="4690654"/>
            <a:ext cx="861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Li </a:t>
            </a:r>
            <a:r>
              <a:rPr lang="en-US" sz="2800" dirty="0" err="1" smtClean="0">
                <a:solidFill>
                  <a:schemeClr val="bg1"/>
                </a:solidFill>
              </a:rPr>
              <a:t>độ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của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động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là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 smtClean="0">
                <a:solidFill>
                  <a:schemeClr val="bg1"/>
                </a:solidFill>
              </a:rPr>
              <a:t>……………………………………………………..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296577" y="4277380"/>
            <a:ext cx="1784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- </a:t>
            </a:r>
            <a:r>
              <a:rPr lang="en-US" sz="2800" dirty="0" err="1" smtClean="0">
                <a:solidFill>
                  <a:schemeClr val="bg1"/>
                </a:solidFill>
              </a:rPr>
              <a:t>Khi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t = 2s </a:t>
            </a:r>
            <a:endParaRPr lang="en-US" sz="2800" dirty="0"/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2081040" y="4125716"/>
            <a:ext cx="862841" cy="4132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2" idx="1"/>
          </p:cNvCxnSpPr>
          <p:nvPr/>
        </p:nvCxnSpPr>
        <p:spPr>
          <a:xfrm>
            <a:off x="2081040" y="4538990"/>
            <a:ext cx="862841" cy="4132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875212" y="2819400"/>
                <a:ext cx="2030108" cy="663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212" y="2819400"/>
                <a:ext cx="2030108" cy="663836"/>
              </a:xfrm>
              <a:prstGeom prst="rect">
                <a:avLst/>
              </a:prstGeom>
              <a:blipFill rotWithShape="1">
                <a:blip r:embed="rId2"/>
                <a:stretch>
                  <a:fillRect l="-16" r="16" b="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569633" y="3599004"/>
                <a:ext cx="3125343" cy="700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</m:t>
                        </m:r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633" y="3599004"/>
                <a:ext cx="3125343" cy="700705"/>
              </a:xfrm>
              <a:prstGeom prst="rect">
                <a:avLst/>
              </a:prstGeom>
              <a:blipFill rotWithShape="1">
                <a:blip r:embed="rId3"/>
                <a:stretch>
                  <a:fillRect l="-2" t="-66" r="18" b="1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378132" y="4386379"/>
                <a:ext cx="3854838" cy="737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132" y="4386379"/>
                <a:ext cx="3854838" cy="737189"/>
              </a:xfrm>
              <a:prstGeom prst="rect">
                <a:avLst/>
              </a:prstGeom>
              <a:blipFill rotWithShape="1">
                <a:blip r:embed="rId4"/>
                <a:stretch>
                  <a:fillRect l="-5" t="-59" r="15" b="5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4987743" y="2137248"/>
                <a:ext cx="17965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US" sz="2800" dirty="0" smtClean="0">
                    <a:solidFill>
                      <a:srgbClr val="FFFF00"/>
                    </a:solidFill>
                  </a:rPr>
                  <a:t> </a:t>
                </a:r>
                <a:endParaRPr 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743" y="2137248"/>
                <a:ext cx="1796517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25" t="-90" r="-2443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40027" y="172075"/>
            <a:ext cx="7264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GB" sz="2800" b="1" dirty="0" smtClean="0">
                <a:solidFill>
                  <a:srgbClr val="FFFF00"/>
                </a:solidFill>
              </a:rPr>
              <a:t>2. </a:t>
            </a:r>
            <a:r>
              <a:rPr lang="en-GB" sz="2800" b="1" dirty="0" err="1" smtClean="0">
                <a:solidFill>
                  <a:srgbClr val="FFFF00"/>
                </a:solidFill>
              </a:rPr>
              <a:t>Phương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trình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dao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động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điều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hòa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33950" y="770870"/>
            <a:ext cx="7264625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r>
              <a:rPr lang="en-GB" sz="2800" b="1" dirty="0" smtClean="0">
                <a:solidFill>
                  <a:schemeClr val="bg1"/>
                </a:solidFill>
              </a:rPr>
              <a:t>?2. </a:t>
            </a:r>
            <a:r>
              <a:rPr lang="en-GB" sz="2800" dirty="0" err="1" smtClean="0">
                <a:solidFill>
                  <a:schemeClr val="bg1"/>
                </a:solidFill>
              </a:rPr>
              <a:t>Đồ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thị</a:t>
            </a:r>
            <a:r>
              <a:rPr lang="en-GB" sz="2800" dirty="0" smtClean="0">
                <a:solidFill>
                  <a:schemeClr val="bg1"/>
                </a:solidFill>
              </a:rPr>
              <a:t> li </a:t>
            </a:r>
            <a:r>
              <a:rPr lang="en-GB" sz="2800" dirty="0" err="1" smtClean="0">
                <a:solidFill>
                  <a:schemeClr val="bg1"/>
                </a:solidFill>
              </a:rPr>
              <a:t>độ</a:t>
            </a:r>
            <a:r>
              <a:rPr lang="en-GB" sz="2800" dirty="0" smtClean="0">
                <a:solidFill>
                  <a:schemeClr val="bg1"/>
                </a:solidFill>
              </a:rPr>
              <a:t> - </a:t>
            </a:r>
            <a:r>
              <a:rPr lang="en-GB" sz="2800" dirty="0" err="1" smtClean="0">
                <a:solidFill>
                  <a:schemeClr val="bg1"/>
                </a:solidFill>
              </a:rPr>
              <a:t>thời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gian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của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một</a:t>
            </a:r>
            <a:r>
              <a:rPr lang="en-GB" sz="2800" dirty="0" smtClean="0">
                <a:solidFill>
                  <a:schemeClr val="bg1"/>
                </a:solidFill>
              </a:rPr>
              <a:t> con </a:t>
            </a:r>
            <a:r>
              <a:rPr lang="en-GB" sz="2800" dirty="0" err="1" smtClean="0">
                <a:solidFill>
                  <a:schemeClr val="bg1"/>
                </a:solidFill>
              </a:rPr>
              <a:t>lắc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đơn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dao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động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điều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hòa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được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mô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tả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như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hình</a:t>
            </a:r>
            <a:r>
              <a:rPr lang="en-GB" sz="2800" dirty="0" smtClean="0">
                <a:solidFill>
                  <a:schemeClr val="bg1"/>
                </a:solidFill>
              </a:rPr>
              <a:t> H1.3</a:t>
            </a:r>
            <a:endParaRPr lang="en-US" sz="2800" dirty="0">
              <a:solidFill>
                <a:schemeClr val="bg1"/>
              </a:solidFill>
            </a:endParaRPr>
          </a:p>
          <a:p>
            <a:pPr algn="just" eaLnBrk="1" hangingPunct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7319" y="1734175"/>
            <a:ext cx="563229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marL="457200" indent="-457200">
              <a:buFontTx/>
              <a:buChar char="-"/>
            </a:pPr>
            <a:r>
              <a:rPr lang="en-US" sz="2800" dirty="0" err="1" smtClean="0">
                <a:solidFill>
                  <a:schemeClr val="bg1"/>
                </a:solidFill>
              </a:rPr>
              <a:t>Mô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tả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động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của</a:t>
            </a:r>
            <a:r>
              <a:rPr lang="en-US" sz="2800" dirty="0" smtClean="0">
                <a:solidFill>
                  <a:schemeClr val="bg1"/>
                </a:solidFill>
              </a:rPr>
              <a:t> con </a:t>
            </a:r>
            <a:r>
              <a:rPr lang="en-US" sz="2800" dirty="0" err="1" smtClean="0">
                <a:solidFill>
                  <a:schemeClr val="bg1"/>
                </a:solidFill>
              </a:rPr>
              <a:t>lắc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đơn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6577" y="4277380"/>
            <a:ext cx="7164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- </a:t>
            </a:r>
            <a:r>
              <a:rPr lang="en-US" sz="2800" dirty="0" err="1" smtClean="0">
                <a:solidFill>
                  <a:schemeClr val="bg1"/>
                </a:solidFill>
              </a:rPr>
              <a:t>Giá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trị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biên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độ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của</a:t>
            </a:r>
            <a:r>
              <a:rPr lang="en-US" sz="2800" dirty="0" smtClean="0">
                <a:solidFill>
                  <a:schemeClr val="bg1"/>
                </a:solidFill>
              </a:rPr>
              <a:t> con </a:t>
            </a:r>
            <a:r>
              <a:rPr lang="en-US" sz="2800" dirty="0" err="1" smtClean="0">
                <a:solidFill>
                  <a:schemeClr val="bg1"/>
                </a:solidFill>
              </a:rPr>
              <a:t>lắc</a:t>
            </a:r>
            <a:r>
              <a:rPr lang="en-US" sz="2800" dirty="0" smtClean="0">
                <a:solidFill>
                  <a:schemeClr val="bg1"/>
                </a:solidFill>
              </a:rPr>
              <a:t>: ……………………………. </a:t>
            </a:r>
            <a:endParaRPr lang="en-US" sz="2800" dirty="0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532557" y="2926080"/>
            <a:ext cx="586575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US" sz="2800" dirty="0" err="1" smtClean="0">
                <a:solidFill>
                  <a:srgbClr val="FFFF00"/>
                </a:solidFill>
              </a:rPr>
              <a:t>Đồ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thị</a:t>
            </a:r>
            <a:r>
              <a:rPr lang="en-US" sz="2800" dirty="0" smtClean="0">
                <a:solidFill>
                  <a:srgbClr val="FFFF00"/>
                </a:solidFill>
              </a:rPr>
              <a:t> li </a:t>
            </a:r>
            <a:r>
              <a:rPr lang="en-US" sz="2800" dirty="0" err="1" smtClean="0">
                <a:solidFill>
                  <a:srgbClr val="FFFF00"/>
                </a:solidFill>
              </a:rPr>
              <a:t>độ</a:t>
            </a:r>
            <a:r>
              <a:rPr lang="en-US" sz="2800" dirty="0" smtClean="0">
                <a:solidFill>
                  <a:srgbClr val="FFFF00"/>
                </a:solidFill>
              </a:rPr>
              <a:t> - </a:t>
            </a:r>
            <a:r>
              <a:rPr lang="en-US" sz="2800" dirty="0" err="1" smtClean="0">
                <a:solidFill>
                  <a:srgbClr val="FFFF00"/>
                </a:solidFill>
              </a:rPr>
              <a:t>thời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gian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của</a:t>
            </a:r>
            <a:r>
              <a:rPr lang="en-US" sz="2800" dirty="0" smtClean="0">
                <a:solidFill>
                  <a:srgbClr val="FFFF00"/>
                </a:solidFill>
              </a:rPr>
              <a:t> con </a:t>
            </a:r>
            <a:r>
              <a:rPr lang="en-US" sz="2800" dirty="0" err="1" smtClean="0">
                <a:solidFill>
                  <a:srgbClr val="FFFF00"/>
                </a:solidFill>
              </a:rPr>
              <a:t>lắc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đơn</a:t>
            </a:r>
            <a:endParaRPr lang="en-US" sz="2800" dirty="0" smtClean="0">
              <a:solidFill>
                <a:srgbClr val="FFFF00"/>
              </a:solidFill>
            </a:endParaRPr>
          </a:p>
          <a:p>
            <a:pPr algn="just" eaLnBrk="1" hangingPunct="1"/>
            <a:r>
              <a:rPr lang="en-US" sz="2800" dirty="0" err="1" smtClean="0">
                <a:solidFill>
                  <a:srgbClr val="FFFF00"/>
                </a:solidFill>
              </a:rPr>
              <a:t>dao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động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điều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hòa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có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dạng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hình</a:t>
            </a:r>
            <a:r>
              <a:rPr lang="en-US" sz="2800" dirty="0" smtClean="0">
                <a:solidFill>
                  <a:srgbClr val="FFFF00"/>
                </a:solidFill>
              </a:rPr>
              <a:t> sin, </a:t>
            </a:r>
            <a:r>
              <a:rPr lang="en-US" sz="2800" dirty="0" err="1" smtClean="0">
                <a:solidFill>
                  <a:srgbClr val="FFFF00"/>
                </a:solidFill>
              </a:rPr>
              <a:t>tại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thời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điểm</a:t>
            </a:r>
            <a:r>
              <a:rPr lang="en-US" sz="2800" dirty="0" smtClean="0">
                <a:solidFill>
                  <a:srgbClr val="FFFF00"/>
                </a:solidFill>
              </a:rPr>
              <a:t> t = 0s </a:t>
            </a:r>
            <a:r>
              <a:rPr lang="en-US" sz="2800" dirty="0" err="1" smtClean="0">
                <a:solidFill>
                  <a:srgbClr val="FFFF00"/>
                </a:solidFill>
              </a:rPr>
              <a:t>vật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nặng</a:t>
            </a:r>
            <a:r>
              <a:rPr lang="en-US" sz="2800" dirty="0" smtClean="0">
                <a:solidFill>
                  <a:srgbClr val="FFFF00"/>
                </a:solidFill>
              </a:rPr>
              <a:t> ở </a:t>
            </a:r>
            <a:r>
              <a:rPr lang="en-US" sz="2800" dirty="0" err="1" smtClean="0">
                <a:solidFill>
                  <a:srgbClr val="FFFF00"/>
                </a:solidFill>
              </a:rPr>
              <a:t>vị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trí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biên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dương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027" y="5344180"/>
            <a:ext cx="64453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- </a:t>
            </a:r>
            <a:r>
              <a:rPr lang="en-US" sz="2800" dirty="0" err="1" smtClean="0">
                <a:solidFill>
                  <a:schemeClr val="bg1"/>
                </a:solidFill>
              </a:rPr>
              <a:t>Giá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trị</a:t>
            </a:r>
            <a:r>
              <a:rPr lang="en-US" sz="2800" dirty="0" smtClean="0">
                <a:solidFill>
                  <a:schemeClr val="bg1"/>
                </a:solidFill>
              </a:rPr>
              <a:t> li </a:t>
            </a:r>
            <a:r>
              <a:rPr lang="en-US" sz="2800" dirty="0" err="1" smtClean="0">
                <a:solidFill>
                  <a:schemeClr val="bg1"/>
                </a:solidFill>
              </a:rPr>
              <a:t>độ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của</a:t>
            </a:r>
            <a:r>
              <a:rPr lang="en-US" sz="2800" dirty="0" smtClean="0">
                <a:solidFill>
                  <a:schemeClr val="bg1"/>
                </a:solidFill>
              </a:rPr>
              <a:t> con </a:t>
            </a:r>
            <a:r>
              <a:rPr lang="en-US" sz="2800" dirty="0" err="1" smtClean="0">
                <a:solidFill>
                  <a:schemeClr val="bg1"/>
                </a:solidFill>
              </a:rPr>
              <a:t>lắc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tại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thời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điểm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endParaRPr lang="en-US" sz="28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627811" y="5037475"/>
          <a:ext cx="5277240" cy="1645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76401"/>
                <a:gridCol w="962219"/>
                <a:gridCol w="1319310"/>
                <a:gridCol w="1319310"/>
              </a:tblGrid>
              <a:tr h="397228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Thời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điểm</a:t>
                      </a:r>
                      <a:r>
                        <a:rPr lang="en-US" b="0" dirty="0" smtClean="0"/>
                        <a:t> t</a:t>
                      </a:r>
                      <a:endParaRPr lang="en-US" b="0" dirty="0" smtClean="0"/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        (s)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2,0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97228">
                <a:tc>
                  <a:txBody>
                    <a:bodyPr/>
                    <a:lstStyle/>
                    <a:p>
                      <a:r>
                        <a:rPr lang="en-US" dirty="0" smtClean="0"/>
                        <a:t>Li </a:t>
                      </a:r>
                      <a:r>
                        <a:rPr lang="en-US" dirty="0" err="1" smtClean="0"/>
                        <a:t>độ</a:t>
                      </a:r>
                      <a:r>
                        <a:rPr lang="en-US" dirty="0" smtClean="0"/>
                        <a:t> x</a:t>
                      </a:r>
                      <a:endParaRPr lang="en-US" dirty="0" smtClean="0"/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     (cm)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4528095" y="4156524"/>
            <a:ext cx="18500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US" sz="2800" dirty="0" smtClean="0">
                <a:solidFill>
                  <a:srgbClr val="FFFF00"/>
                </a:solidFill>
              </a:rPr>
              <a:t>A = 40cm</a:t>
            </a:r>
            <a:endParaRPr lang="en-US" sz="2800" dirty="0" smtClean="0">
              <a:solidFill>
                <a:srgbClr val="FFFF00"/>
              </a:solidFill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8428231" y="5908766"/>
            <a:ext cx="838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US" sz="2800" dirty="0" smtClean="0"/>
              <a:t>10</a:t>
            </a:r>
            <a:endParaRPr lang="en-US" sz="2800" dirty="0" smtClean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9701452" y="5908766"/>
            <a:ext cx="838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US" sz="2800" dirty="0" smtClean="0"/>
              <a:t>0</a:t>
            </a:r>
            <a:endParaRPr lang="en-US" sz="2800" dirty="0" smtClean="0"/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0805134" y="5908766"/>
            <a:ext cx="838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US" sz="2800" dirty="0" smtClean="0"/>
              <a:t>-40</a:t>
            </a:r>
            <a:endParaRPr lang="en-US" sz="2800" dirty="0" smtClean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4789" y="1101146"/>
            <a:ext cx="3781425" cy="2914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40027" y="172075"/>
            <a:ext cx="7264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GB" sz="2800" b="1" dirty="0" smtClean="0">
                <a:solidFill>
                  <a:srgbClr val="FFFF00"/>
                </a:solidFill>
              </a:rPr>
              <a:t>2. </a:t>
            </a:r>
            <a:r>
              <a:rPr lang="en-GB" sz="2800" b="1" dirty="0" err="1" smtClean="0">
                <a:solidFill>
                  <a:srgbClr val="FFFF00"/>
                </a:solidFill>
              </a:rPr>
              <a:t>Phương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trình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dao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động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điều</a:t>
            </a:r>
            <a:r>
              <a:rPr lang="en-GB" sz="2800" b="1" dirty="0" smtClean="0">
                <a:solidFill>
                  <a:srgbClr val="FFFF00"/>
                </a:solidFill>
              </a:rPr>
              <a:t> </a:t>
            </a:r>
            <a:r>
              <a:rPr lang="en-GB" sz="2800" b="1" dirty="0" err="1" smtClean="0">
                <a:solidFill>
                  <a:srgbClr val="FFFF00"/>
                </a:solidFill>
              </a:rPr>
              <a:t>hòa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40026" y="1371600"/>
            <a:ext cx="7264625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/>
            <a:r>
              <a:rPr lang="en-GB" sz="2800" b="1" dirty="0" smtClean="0">
                <a:solidFill>
                  <a:schemeClr val="bg1"/>
                </a:solidFill>
              </a:rPr>
              <a:t>?3. </a:t>
            </a:r>
            <a:r>
              <a:rPr lang="en-US" sz="2800" dirty="0" err="1" smtClean="0">
                <a:solidFill>
                  <a:schemeClr val="bg1"/>
                </a:solidFill>
              </a:rPr>
              <a:t>Pít</a:t>
            </a:r>
            <a:r>
              <a:rPr lang="en-US" sz="2800" dirty="0" smtClean="0">
                <a:solidFill>
                  <a:schemeClr val="bg1"/>
                </a:solidFill>
              </a:rPr>
              <a:t> – </a:t>
            </a:r>
            <a:r>
              <a:rPr lang="en-US" sz="2800" dirty="0" err="1" smtClean="0">
                <a:solidFill>
                  <a:schemeClr val="bg1"/>
                </a:solidFill>
              </a:rPr>
              <a:t>tông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của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một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động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cơ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đốt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trong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động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trên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một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đoạn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thẳng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dài</a:t>
            </a:r>
            <a:r>
              <a:rPr lang="en-US" sz="2800" dirty="0" smtClean="0">
                <a:solidFill>
                  <a:schemeClr val="bg1"/>
                </a:solidFill>
              </a:rPr>
              <a:t> 16cm </a:t>
            </a:r>
            <a:r>
              <a:rPr lang="en-US" sz="2800" dirty="0" err="1" smtClean="0">
                <a:solidFill>
                  <a:schemeClr val="bg1"/>
                </a:solidFill>
              </a:rPr>
              <a:t>và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làm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cho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trục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khuỷu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của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động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cơ</a:t>
            </a:r>
            <a:r>
              <a:rPr lang="en-US" sz="2800" dirty="0" smtClean="0">
                <a:solidFill>
                  <a:schemeClr val="bg1"/>
                </a:solidFill>
              </a:rPr>
              <a:t> quay </a:t>
            </a:r>
            <a:r>
              <a:rPr lang="en-US" sz="2800" dirty="0" err="1" smtClean="0">
                <a:solidFill>
                  <a:schemeClr val="bg1"/>
                </a:solidFill>
              </a:rPr>
              <a:t>đều</a:t>
            </a:r>
            <a:r>
              <a:rPr lang="en-US" sz="2800" dirty="0" smtClean="0">
                <a:solidFill>
                  <a:schemeClr val="bg1"/>
                </a:solidFill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</a:rPr>
              <a:t>Hình</a:t>
            </a:r>
            <a:r>
              <a:rPr lang="en-US" sz="2800" dirty="0" smtClean="0">
                <a:solidFill>
                  <a:schemeClr val="bg1"/>
                </a:solidFill>
              </a:rPr>
              <a:t> 1.5). </a:t>
            </a:r>
            <a:r>
              <a:rPr lang="en-US" sz="2800" dirty="0" err="1" smtClean="0">
                <a:solidFill>
                  <a:schemeClr val="bg1"/>
                </a:solidFill>
              </a:rPr>
              <a:t>Xác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định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biên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độ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động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của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một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điểm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trên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mặt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pít</a:t>
            </a:r>
            <a:r>
              <a:rPr lang="en-US" sz="2800" dirty="0" smtClean="0">
                <a:solidFill>
                  <a:schemeClr val="bg1"/>
                </a:solidFill>
              </a:rPr>
              <a:t> – </a:t>
            </a:r>
            <a:r>
              <a:rPr lang="en-US" sz="2800" dirty="0" err="1" smtClean="0">
                <a:solidFill>
                  <a:schemeClr val="bg1"/>
                </a:solidFill>
              </a:rPr>
              <a:t>tông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  <a:p>
            <a:pPr algn="just" eaLnBrk="1" hangingPunct="1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1012" y="661025"/>
            <a:ext cx="1619250" cy="3898656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42792" y="3886200"/>
            <a:ext cx="661362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/>
          <a:p>
            <a:pPr algn="just" eaLnBrk="1" hangingPunct="1"/>
            <a:r>
              <a:rPr lang="en-US" sz="2800" dirty="0" err="1" smtClean="0">
                <a:solidFill>
                  <a:srgbClr val="FFFF00"/>
                </a:solidFill>
              </a:rPr>
              <a:t>Bài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làm</a:t>
            </a:r>
            <a:r>
              <a:rPr lang="en-US" sz="2800" dirty="0" smtClean="0">
                <a:solidFill>
                  <a:srgbClr val="FFFF00"/>
                </a:solidFill>
              </a:rPr>
              <a:t>:</a:t>
            </a:r>
            <a:endParaRPr lang="en-US" sz="2800" dirty="0" smtClean="0">
              <a:solidFill>
                <a:srgbClr val="FFFF00"/>
              </a:solidFill>
            </a:endParaRPr>
          </a:p>
          <a:p>
            <a:pPr algn="just" eaLnBrk="1" hangingPunct="1"/>
            <a:r>
              <a:rPr lang="en-US" sz="2800" dirty="0" err="1" smtClean="0">
                <a:solidFill>
                  <a:srgbClr val="FFFF00"/>
                </a:solidFill>
              </a:rPr>
              <a:t>Pít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tông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dao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động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điều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hòa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trên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một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đoạn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thẳng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dài</a:t>
            </a:r>
            <a:r>
              <a:rPr lang="en-US" sz="2800" dirty="0" smtClean="0">
                <a:solidFill>
                  <a:srgbClr val="FFFF00"/>
                </a:solidFill>
              </a:rPr>
              <a:t> 16cm, </a:t>
            </a:r>
            <a:r>
              <a:rPr lang="en-US" sz="2800" dirty="0" err="1" smtClean="0">
                <a:solidFill>
                  <a:srgbClr val="FFFF00"/>
                </a:solidFill>
              </a:rPr>
              <a:t>đây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chính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là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chiều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dài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quỹ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đạo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của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pít</a:t>
            </a:r>
            <a:r>
              <a:rPr lang="en-US" sz="2800" dirty="0" smtClean="0">
                <a:solidFill>
                  <a:srgbClr val="FFFF00"/>
                </a:solidFill>
              </a:rPr>
              <a:t> – </a:t>
            </a:r>
            <a:r>
              <a:rPr lang="en-US" sz="2800" dirty="0" err="1" smtClean="0">
                <a:solidFill>
                  <a:srgbClr val="FFFF00"/>
                </a:solidFill>
              </a:rPr>
              <a:t>tông</a:t>
            </a:r>
            <a:r>
              <a:rPr lang="en-US" sz="2800" dirty="0" smtClean="0">
                <a:solidFill>
                  <a:srgbClr val="FFFF00"/>
                </a:solidFill>
              </a:rPr>
              <a:t>: L = 16cm 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913812" y="2349088"/>
            <a:ext cx="261265" cy="2612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604642" y="990600"/>
            <a:ext cx="879604" cy="1744746"/>
            <a:chOff x="8069566" y="3655367"/>
            <a:chExt cx="879604" cy="1744746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8532812" y="3950081"/>
              <a:ext cx="0" cy="121920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069566" y="3655367"/>
              <a:ext cx="457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-A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4012" y="4938448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A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8456612" y="4559681"/>
              <a:ext cx="1524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609012" y="432884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0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2"/>
              <p:cNvSpPr>
                <a:spLocks noChangeArrowheads="1"/>
              </p:cNvSpPr>
              <p:nvPr/>
            </p:nvSpPr>
            <p:spPr bwMode="auto">
              <a:xfrm>
                <a:off x="240026" y="5168526"/>
                <a:ext cx="8389062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2" tIns="45711" rIns="91422" bIns="45711" anchor="ctr"/>
              <a:lstStyle/>
              <a:p>
                <a:pPr algn="just" eaLnBrk="1" hangingPunct="1"/>
                <a:r>
                  <a:rPr lang="en-US" sz="2800" dirty="0" smtClean="0">
                    <a:solidFill>
                      <a:srgbClr val="FFFF00"/>
                    </a:solidFill>
                  </a:rPr>
                  <a:t>Biên </a:t>
                </a:r>
                <a:r>
                  <a:rPr lang="en-US" sz="2800" dirty="0" err="1" smtClean="0">
                    <a:solidFill>
                      <a:srgbClr val="FFFF00"/>
                    </a:solidFill>
                  </a:rPr>
                  <a:t>độ</a:t>
                </a:r>
                <a:r>
                  <a:rPr lang="en-US" sz="28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FFFF00"/>
                    </a:solidFill>
                  </a:rPr>
                  <a:t>dao</a:t>
                </a:r>
                <a:r>
                  <a:rPr lang="en-US" sz="28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FFFF00"/>
                    </a:solidFill>
                  </a:rPr>
                  <a:t>động</a:t>
                </a:r>
                <a:r>
                  <a:rPr lang="en-US" sz="28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FFFF00"/>
                    </a:solidFill>
                  </a:rPr>
                  <a:t>của</a:t>
                </a:r>
                <a:r>
                  <a:rPr lang="en-US" sz="28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FFFF00"/>
                    </a:solidFill>
                  </a:rPr>
                  <a:t>pít</a:t>
                </a:r>
                <a:r>
                  <a:rPr lang="en-US" sz="2800" dirty="0" smtClean="0">
                    <a:solidFill>
                      <a:srgbClr val="FFFF00"/>
                    </a:solidFill>
                  </a:rPr>
                  <a:t> - </a:t>
                </a:r>
                <a:r>
                  <a:rPr lang="en-US" sz="2800" dirty="0" err="1" smtClean="0">
                    <a:solidFill>
                      <a:srgbClr val="FFFF00"/>
                    </a:solidFill>
                  </a:rPr>
                  <a:t>tông</a:t>
                </a:r>
                <a:r>
                  <a:rPr lang="en-US" sz="2800" dirty="0" smtClean="0">
                    <a:solidFill>
                      <a:srgbClr val="FFFF00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US" sz="2800" dirty="0" smtClean="0">
                    <a:solidFill>
                      <a:srgbClr val="FFFF00"/>
                    </a:solidFill>
                  </a:rPr>
                  <a:t> </a:t>
                </a:r>
                <a:endParaRPr 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7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026" y="5168526"/>
                <a:ext cx="8389062" cy="488950"/>
              </a:xfrm>
              <a:prstGeom prst="rect">
                <a:avLst/>
              </a:prstGeom>
              <a:blipFill rotWithShape="1">
                <a:blip r:embed="rId2"/>
                <a:stretch>
                  <a:fillRect l="-8" t="-11742" r="1" b="-117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-0.18379 L -1.86507E-6 -4.07407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7" grpId="0"/>
    </p:bldLst>
  </p:timing>
</p:sld>
</file>

<file path=ppt/tags/tag1.xml><?xml version="1.0" encoding="utf-8"?>
<p:tagLst xmlns:p="http://schemas.openxmlformats.org/presentationml/2006/main">
  <p:tag name="TIMING" val="|5.4|41.7|36|128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blipFill rotWithShape="1">
          <a:blip xmlns:r="http://schemas.openxmlformats.org/officeDocument/2006/relationships" r:embed="rId1"/>
          <a:stretch>
            <a:fillRect l="-754" t="-587" r="-754"/>
          </a:stretch>
        </a:blipFill>
      </a:spPr>
      <a:bodyPr/>
      <a:lstStyle>
        <a:defPPr>
          <a:defRPr dirty="0">
            <a:noFill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4870</Words>
  <Application>WPS Presentation</Application>
  <PresentationFormat>Custom</PresentationFormat>
  <Paragraphs>241</Paragraphs>
  <Slides>15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Times New Roman</vt:lpstr>
      <vt:lpstr>Cambria Math</vt:lpstr>
      <vt:lpstr>Symbol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VnTeach.Com</dc:creator>
  <cp:keywords>VnTeach.Com</cp:keywords>
  <cp:lastModifiedBy>Viet Chung</cp:lastModifiedBy>
  <cp:revision>1</cp:revision>
  <dcterms:created xsi:type="dcterms:W3CDTF">2025-09-07T12:37:38Z</dcterms:created>
  <dcterms:modified xsi:type="dcterms:W3CDTF">2025-09-07T12:37:38Z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A13D7086C514481289E709B469B6A1BC_12</vt:lpwstr>
  </property>
  <property fmtid="{D5CDD505-2E9C-101B-9397-08002B2CF9AE}" pid="3" name="KSOProductBuildVer">
    <vt:lpwstr>1033-12.2.0.22549</vt:lpwstr>
  </property>
</Properties>
</file>